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2" r:id="rId5"/>
    <p:sldMasterId id="2147483688" r:id="rId6"/>
  </p:sldMasterIdLst>
  <p:notesMasterIdLst>
    <p:notesMasterId r:id="rId25"/>
  </p:notesMasterIdLst>
  <p:sldIdLst>
    <p:sldId id="305" r:id="rId7"/>
    <p:sldId id="329" r:id="rId8"/>
    <p:sldId id="298" r:id="rId9"/>
    <p:sldId id="304" r:id="rId10"/>
    <p:sldId id="321" r:id="rId11"/>
    <p:sldId id="322" r:id="rId12"/>
    <p:sldId id="324" r:id="rId13"/>
    <p:sldId id="313" r:id="rId14"/>
    <p:sldId id="327" r:id="rId15"/>
    <p:sldId id="314" r:id="rId16"/>
    <p:sldId id="325" r:id="rId17"/>
    <p:sldId id="330" r:id="rId18"/>
    <p:sldId id="331" r:id="rId19"/>
    <p:sldId id="332" r:id="rId20"/>
    <p:sldId id="333" r:id="rId21"/>
    <p:sldId id="334" r:id="rId22"/>
    <p:sldId id="326" r:id="rId23"/>
    <p:sldId id="328" r:id="rId24"/>
  </p:sldIdLst>
  <p:sldSz cx="6858000" cy="9144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EDF2A3-0709-44DE-AB22-07F42465DC54}">
          <p14:sldIdLst>
            <p14:sldId id="305"/>
            <p14:sldId id="329"/>
            <p14:sldId id="298"/>
            <p14:sldId id="304"/>
            <p14:sldId id="321"/>
            <p14:sldId id="322"/>
            <p14:sldId id="324"/>
            <p14:sldId id="313"/>
            <p14:sldId id="327"/>
            <p14:sldId id="314"/>
            <p14:sldId id="325"/>
            <p14:sldId id="330"/>
            <p14:sldId id="331"/>
            <p14:sldId id="332"/>
            <p14:sldId id="333"/>
            <p14:sldId id="334"/>
            <p14:sldId id="326"/>
            <p14:sldId id="328"/>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80366" autoAdjust="0"/>
  </p:normalViewPr>
  <p:slideViewPr>
    <p:cSldViewPr>
      <p:cViewPr varScale="1">
        <p:scale>
          <a:sx n="86" d="100"/>
          <a:sy n="86" d="100"/>
        </p:scale>
        <p:origin x="522" y="90"/>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0" d="100"/>
          <a:sy n="50" d="100"/>
        </p:scale>
        <p:origin x="2640"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2E5F11-AD7D-4EA0-89DF-FF597B21448A}" type="datetimeFigureOut">
              <a:rPr lang="en-US" smtClean="0"/>
              <a:t>8/7/2023</a:t>
            </a:fld>
            <a:endParaRPr lang="en-US" dirty="0"/>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C5A394-BE78-4D9A-90AE-DE01F015FFC1}" type="slidenum">
              <a:rPr lang="en-US" smtClean="0"/>
              <a:t>‹#›</a:t>
            </a:fld>
            <a:endParaRPr lang="en-US" dirty="0"/>
          </a:p>
        </p:txBody>
      </p:sp>
    </p:spTree>
    <p:extLst>
      <p:ext uri="{BB962C8B-B14F-4D97-AF65-F5344CB8AC3E}">
        <p14:creationId xmlns:p14="http://schemas.microsoft.com/office/powerpoint/2010/main" val="68433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1</a:t>
            </a:fld>
            <a:endParaRPr lang="en-US" dirty="0"/>
          </a:p>
        </p:txBody>
      </p:sp>
    </p:spTree>
    <p:extLst>
      <p:ext uri="{BB962C8B-B14F-4D97-AF65-F5344CB8AC3E}">
        <p14:creationId xmlns:p14="http://schemas.microsoft.com/office/powerpoint/2010/main" val="286789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10</a:t>
            </a:fld>
            <a:endParaRPr lang="en-US" dirty="0"/>
          </a:p>
        </p:txBody>
      </p:sp>
    </p:spTree>
    <p:extLst>
      <p:ext uri="{BB962C8B-B14F-4D97-AF65-F5344CB8AC3E}">
        <p14:creationId xmlns:p14="http://schemas.microsoft.com/office/powerpoint/2010/main" val="105424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2718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864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8910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7972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715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117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08034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107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2</a:t>
            </a:fld>
            <a:endParaRPr lang="en-US" dirty="0"/>
          </a:p>
        </p:txBody>
      </p:sp>
    </p:spTree>
    <p:extLst>
      <p:ext uri="{BB962C8B-B14F-4D97-AF65-F5344CB8AC3E}">
        <p14:creationId xmlns:p14="http://schemas.microsoft.com/office/powerpoint/2010/main" val="236556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C5A394-BE78-4D9A-90AE-DE01F015FFC1}" type="slidenum">
              <a:rPr lang="en-US" smtClean="0"/>
              <a:t>3</a:t>
            </a:fld>
            <a:endParaRPr lang="en-US" dirty="0"/>
          </a:p>
        </p:txBody>
      </p:sp>
    </p:spTree>
    <p:extLst>
      <p:ext uri="{BB962C8B-B14F-4D97-AF65-F5344CB8AC3E}">
        <p14:creationId xmlns:p14="http://schemas.microsoft.com/office/powerpoint/2010/main" val="177710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1237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465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863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7C0712-DE21-48AE-9B25-858142AD3008}" type="slidenum">
              <a:rPr lang="en-US" smtClean="0"/>
              <a:t>7</a:t>
            </a:fld>
            <a:endParaRPr lang="en-US"/>
          </a:p>
        </p:txBody>
      </p:sp>
    </p:spTree>
    <p:extLst>
      <p:ext uri="{BB962C8B-B14F-4D97-AF65-F5344CB8AC3E}">
        <p14:creationId xmlns:p14="http://schemas.microsoft.com/office/powerpoint/2010/main" val="205569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8</a:t>
            </a:fld>
            <a:endParaRPr lang="en-US" dirty="0"/>
          </a:p>
        </p:txBody>
      </p:sp>
    </p:spTree>
    <p:extLst>
      <p:ext uri="{BB962C8B-B14F-4D97-AF65-F5344CB8AC3E}">
        <p14:creationId xmlns:p14="http://schemas.microsoft.com/office/powerpoint/2010/main" val="416207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6750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 box, different, vegetable&#10;&#10;Description automatically generated">
            <a:extLst>
              <a:ext uri="{FF2B5EF4-FFF2-40B4-BE49-F238E27FC236}">
                <a16:creationId xmlns:a16="http://schemas.microsoft.com/office/drawing/2014/main" id="{03C6EEA7-1B1F-C940-8DAD-8B47EC8943A1}"/>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BCA27551-1384-4C05-B89E-517DEF2BE7BB}"/>
              </a:ext>
            </a:extLst>
          </p:cNvPr>
          <p:cNvSpPr/>
          <p:nvPr userDrawn="1"/>
        </p:nvSpPr>
        <p:spPr>
          <a:xfrm>
            <a:off x="705971" y="1604818"/>
            <a:ext cx="2162735" cy="473364"/>
          </a:xfrm>
          <a:prstGeom prst="rect">
            <a:avLst/>
          </a:prstGeom>
          <a:solidFill>
            <a:srgbClr val="23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84853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BF836D-7725-D64D-9D42-5D61E185C642}"/>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4D8501CC-0EC0-4DF1-A3BE-333268FB6D41}"/>
              </a:ext>
            </a:extLst>
          </p:cNvPr>
          <p:cNvSpPr/>
          <p:nvPr userDrawn="1"/>
        </p:nvSpPr>
        <p:spPr>
          <a:xfrm>
            <a:off x="399378" y="225137"/>
            <a:ext cx="6059245" cy="415636"/>
          </a:xfrm>
          <a:prstGeom prst="rect">
            <a:avLst/>
          </a:prstGeom>
          <a:solidFill>
            <a:srgbClr val="7FC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74890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04B7AA7F-1F0E-4427-8D8F-8B75A8792F21}"/>
              </a:ext>
            </a:extLst>
          </p:cNvPr>
          <p:cNvSpPr/>
          <p:nvPr userDrawn="1"/>
        </p:nvSpPr>
        <p:spPr>
          <a:xfrm>
            <a:off x="399378" y="225137"/>
            <a:ext cx="6059245" cy="415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186605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58770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22635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2C66B2-B5F6-4875-90EA-B03E2CB4309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464"/>
            <a:ext cx="6858000" cy="913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5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082295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115044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817778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47794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1</a:t>
            </a:r>
            <a:endParaRPr lang="en-US" dirty="0"/>
          </a:p>
        </p:txBody>
      </p:sp>
      <p:sp>
        <p:nvSpPr>
          <p:cNvPr id="9" name="Slide Number Placeholder 8"/>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30011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8C1821F-DEA6-A54F-BFF2-61954DF5478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944902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1</a:t>
            </a:r>
            <a:endParaRPr lang="en-US" dirty="0"/>
          </a:p>
        </p:txBody>
      </p:sp>
      <p:sp>
        <p:nvSpPr>
          <p:cNvPr id="5" name="Slide Number Placeholder 4"/>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795417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1</a:t>
            </a:r>
            <a:endParaRPr lang="en-US" dirty="0"/>
          </a:p>
        </p:txBody>
      </p:sp>
      <p:sp>
        <p:nvSpPr>
          <p:cNvPr id="4" name="Slide Number Placeholder 3"/>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506897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906535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850212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1205122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53568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B78795F7-1CF4-6D42-BC7D-0F15009DAA2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78752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A picture containing text, food, snack food, sandwich&#10;&#10;Description automatically generated">
            <a:extLst>
              <a:ext uri="{FF2B5EF4-FFF2-40B4-BE49-F238E27FC236}">
                <a16:creationId xmlns:a16="http://schemas.microsoft.com/office/drawing/2014/main" id="{334CA0DB-E220-DC47-8A70-EFD3B09BE7E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89596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descr="A picture containing pastry, chocolate, different, dessert&#10;&#10;Description automatically generated">
            <a:extLst>
              <a:ext uri="{FF2B5EF4-FFF2-40B4-BE49-F238E27FC236}">
                <a16:creationId xmlns:a16="http://schemas.microsoft.com/office/drawing/2014/main" id="{2177AA3B-9052-434A-81B7-3E72E772C412}"/>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791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descr="A picture containing dish&#10;&#10;Description automatically generated">
            <a:extLst>
              <a:ext uri="{FF2B5EF4-FFF2-40B4-BE49-F238E27FC236}">
                <a16:creationId xmlns:a16="http://schemas.microsoft.com/office/drawing/2014/main" id="{BBE524E3-E3F9-B749-8151-1AC769C0061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153253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4" name="Picture 13" descr="A picture containing person, dish&#10;&#10;Description automatically generated">
            <a:extLst>
              <a:ext uri="{FF2B5EF4-FFF2-40B4-BE49-F238E27FC236}">
                <a16:creationId xmlns:a16="http://schemas.microsoft.com/office/drawing/2014/main" id="{FDB0FC57-D2A5-D948-99D4-E53BCDCF71C9}"/>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176334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descr="A black background with white text&#10;&#10;Description automatically generated with medium confidence">
            <a:extLst>
              <a:ext uri="{FF2B5EF4-FFF2-40B4-BE49-F238E27FC236}">
                <a16:creationId xmlns:a16="http://schemas.microsoft.com/office/drawing/2014/main" id="{C70D06A8-4733-EB45-9533-4B4A98E1FA54}"/>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21338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0" name="Picture 9" descr="A picture containing food, floor, fruit, container&#10;&#10;Description automatically generated">
            <a:extLst>
              <a:ext uri="{FF2B5EF4-FFF2-40B4-BE49-F238E27FC236}">
                <a16:creationId xmlns:a16="http://schemas.microsoft.com/office/drawing/2014/main" id="{BC8754BA-E14D-49FF-AAED-4DD17F1362BD}"/>
              </a:ext>
            </a:extLst>
          </p:cNvPr>
          <p:cNvPicPr>
            <a:picLocks noChangeAspect="1"/>
          </p:cNvPicPr>
          <p:nvPr userDrawn="1"/>
        </p:nvPicPr>
        <p:blipFill rotWithShape="1">
          <a:blip r:embed="rId2"/>
          <a:srcRect l="9021" t="34193" r="30139"/>
          <a:stretch/>
        </p:blipFill>
        <p:spPr>
          <a:xfrm rot="5400000" flipH="1">
            <a:off x="-1143000" y="1143000"/>
            <a:ext cx="9144000" cy="6858000"/>
          </a:xfrm>
          <a:prstGeom prst="rect">
            <a:avLst/>
          </a:prstGeom>
        </p:spPr>
      </p:pic>
    </p:spTree>
    <p:extLst>
      <p:ext uri="{BB962C8B-B14F-4D97-AF65-F5344CB8AC3E}">
        <p14:creationId xmlns:p14="http://schemas.microsoft.com/office/powerpoint/2010/main" val="352077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2271713" y="8475136"/>
            <a:ext cx="2314575" cy="48683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CA"/>
              <a:t>1</a:t>
            </a:r>
            <a:endParaRPr lang="en-CA" dirty="0"/>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900">
                <a:solidFill>
                  <a:schemeClr val="tx1">
                    <a:tint val="75000"/>
                  </a:schemeClr>
                </a:solidFill>
              </a:defRPr>
            </a:lvl1pPr>
          </a:lstStyle>
          <a:p>
            <a:fld id="{5077ADD0-108C-2C49-98B7-4107BE364B5B}" type="slidenum">
              <a:rPr lang="en-CA" smtClean="0"/>
              <a:t>‹#›</a:t>
            </a:fld>
            <a:endParaRPr lang="en-CA" dirty="0"/>
          </a:p>
        </p:txBody>
      </p:sp>
    </p:spTree>
    <p:extLst>
      <p:ext uri="{BB962C8B-B14F-4D97-AF65-F5344CB8AC3E}">
        <p14:creationId xmlns:p14="http://schemas.microsoft.com/office/powerpoint/2010/main" val="1572910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dt="0"/>
  <p:txStyles>
    <p:titleStyle>
      <a:lvl1pPr algn="l" defTabSz="6858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7" indent="-171459" algn="l" defTabSz="6858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6" indent="-171459" algn="l" defTabSz="6858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4"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32"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51"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9"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87"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5"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5" algn="l" defTabSz="685837" rtl="0" eaLnBrk="1" latinLnBrk="0" hangingPunct="1">
        <a:defRPr sz="1350" kern="1200">
          <a:solidFill>
            <a:schemeClr val="tx1"/>
          </a:solidFill>
          <a:latin typeface="+mn-lt"/>
          <a:ea typeface="+mn-ea"/>
          <a:cs typeface="+mn-cs"/>
        </a:defRPr>
      </a:lvl4pPr>
      <a:lvl5pPr marL="1371673" algn="l" defTabSz="685837" rtl="0" eaLnBrk="1" latinLnBrk="0" hangingPunct="1">
        <a:defRPr sz="1350" kern="1200">
          <a:solidFill>
            <a:schemeClr val="tx1"/>
          </a:solidFill>
          <a:latin typeface="+mn-lt"/>
          <a:ea typeface="+mn-ea"/>
          <a:cs typeface="+mn-cs"/>
        </a:defRPr>
      </a:lvl5pPr>
      <a:lvl6pPr marL="1714591" algn="l" defTabSz="685837" rtl="0" eaLnBrk="1" latinLnBrk="0" hangingPunct="1">
        <a:defRPr sz="1350" kern="1200">
          <a:solidFill>
            <a:schemeClr val="tx1"/>
          </a:solidFill>
          <a:latin typeface="+mn-lt"/>
          <a:ea typeface="+mn-ea"/>
          <a:cs typeface="+mn-cs"/>
        </a:defRPr>
      </a:lvl6pPr>
      <a:lvl7pPr marL="2057510" algn="l" defTabSz="685837" rtl="0" eaLnBrk="1" latinLnBrk="0" hangingPunct="1">
        <a:defRPr sz="1350" kern="1200">
          <a:solidFill>
            <a:schemeClr val="tx1"/>
          </a:solidFill>
          <a:latin typeface="+mn-lt"/>
          <a:ea typeface="+mn-ea"/>
          <a:cs typeface="+mn-cs"/>
        </a:defRPr>
      </a:lvl7pPr>
      <a:lvl8pPr marL="2400428" algn="l" defTabSz="685837" rtl="0" eaLnBrk="1" latinLnBrk="0" hangingPunct="1">
        <a:defRPr sz="1350" kern="1200">
          <a:solidFill>
            <a:schemeClr val="tx1"/>
          </a:solidFill>
          <a:latin typeface="+mn-lt"/>
          <a:ea typeface="+mn-ea"/>
          <a:cs typeface="+mn-cs"/>
        </a:defRPr>
      </a:lvl8pPr>
      <a:lvl9pPr marL="2743346" algn="l" defTabSz="68583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271713" y="8475136"/>
            <a:ext cx="2314575" cy="48683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1</a:t>
            </a:r>
            <a:endParaRPr lang="en-US" dirty="0"/>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900">
                <a:solidFill>
                  <a:schemeClr val="tx1">
                    <a:tint val="75000"/>
                  </a:schemeClr>
                </a:solidFill>
              </a:defRPr>
            </a:lvl1pPr>
          </a:lstStyle>
          <a:p>
            <a:fld id="{13646563-A218-4846-A3A0-26504D0E119C}" type="slidenum">
              <a:rPr lang="en-US" smtClean="0"/>
              <a:t>‹#›</a:t>
            </a:fld>
            <a:endParaRPr lang="en-US" dirty="0"/>
          </a:p>
        </p:txBody>
      </p:sp>
    </p:spTree>
    <p:extLst>
      <p:ext uri="{BB962C8B-B14F-4D97-AF65-F5344CB8AC3E}">
        <p14:creationId xmlns:p14="http://schemas.microsoft.com/office/powerpoint/2010/main" val="7206586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hdr="0" dt="0"/>
  <p:txStyles>
    <p:titleStyle>
      <a:lvl1pPr algn="l" defTabSz="6858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7" indent="-171459" algn="l" defTabSz="6858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6" indent="-171459" algn="l" defTabSz="6858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4"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32"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51"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9"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87"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5"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5" algn="l" defTabSz="685837" rtl="0" eaLnBrk="1" latinLnBrk="0" hangingPunct="1">
        <a:defRPr sz="1350" kern="1200">
          <a:solidFill>
            <a:schemeClr val="tx1"/>
          </a:solidFill>
          <a:latin typeface="+mn-lt"/>
          <a:ea typeface="+mn-ea"/>
          <a:cs typeface="+mn-cs"/>
        </a:defRPr>
      </a:lvl4pPr>
      <a:lvl5pPr marL="1371673" algn="l" defTabSz="685837" rtl="0" eaLnBrk="1" latinLnBrk="0" hangingPunct="1">
        <a:defRPr sz="1350" kern="1200">
          <a:solidFill>
            <a:schemeClr val="tx1"/>
          </a:solidFill>
          <a:latin typeface="+mn-lt"/>
          <a:ea typeface="+mn-ea"/>
          <a:cs typeface="+mn-cs"/>
        </a:defRPr>
      </a:lvl5pPr>
      <a:lvl6pPr marL="1714591" algn="l" defTabSz="685837" rtl="0" eaLnBrk="1" latinLnBrk="0" hangingPunct="1">
        <a:defRPr sz="1350" kern="1200">
          <a:solidFill>
            <a:schemeClr val="tx1"/>
          </a:solidFill>
          <a:latin typeface="+mn-lt"/>
          <a:ea typeface="+mn-ea"/>
          <a:cs typeface="+mn-cs"/>
        </a:defRPr>
      </a:lvl6pPr>
      <a:lvl7pPr marL="2057510" algn="l" defTabSz="685837" rtl="0" eaLnBrk="1" latinLnBrk="0" hangingPunct="1">
        <a:defRPr sz="1350" kern="1200">
          <a:solidFill>
            <a:schemeClr val="tx1"/>
          </a:solidFill>
          <a:latin typeface="+mn-lt"/>
          <a:ea typeface="+mn-ea"/>
          <a:cs typeface="+mn-cs"/>
        </a:defRPr>
      </a:lvl7pPr>
      <a:lvl8pPr marL="2400428" algn="l" defTabSz="685837" rtl="0" eaLnBrk="1" latinLnBrk="0" hangingPunct="1">
        <a:defRPr sz="1350" kern="1200">
          <a:solidFill>
            <a:schemeClr val="tx1"/>
          </a:solidFill>
          <a:latin typeface="+mn-lt"/>
          <a:ea typeface="+mn-ea"/>
          <a:cs typeface="+mn-cs"/>
        </a:defRPr>
      </a:lvl8pPr>
      <a:lvl9pPr marL="2743346" algn="l" defTabSz="68583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1</a:t>
            </a:r>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644C8C8-3A00-4EB1-BA18-D8674379D298}" type="slidenum">
              <a:rPr lang="en-US" smtClean="0"/>
              <a:t>‹#›</a:t>
            </a:fld>
            <a:endParaRPr lang="en-US" dirty="0"/>
          </a:p>
        </p:txBody>
      </p:sp>
    </p:spTree>
    <p:extLst>
      <p:ext uri="{BB962C8B-B14F-4D97-AF65-F5344CB8AC3E}">
        <p14:creationId xmlns:p14="http://schemas.microsoft.com/office/powerpoint/2010/main" val="27234374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8685B9-65B3-4525-A27C-C1975D61F23D}"/>
              </a:ext>
            </a:extLst>
          </p:cNvPr>
          <p:cNvGrpSpPr/>
          <p:nvPr/>
        </p:nvGrpSpPr>
        <p:grpSpPr>
          <a:xfrm>
            <a:off x="234949" y="914400"/>
            <a:ext cx="3872817" cy="3319905"/>
            <a:chOff x="1109187" y="2006071"/>
            <a:chExt cx="3918856" cy="1925575"/>
          </a:xfrm>
        </p:grpSpPr>
        <p:grpSp>
          <p:nvGrpSpPr>
            <p:cNvPr id="6" name="Group 5">
              <a:extLst>
                <a:ext uri="{FF2B5EF4-FFF2-40B4-BE49-F238E27FC236}">
                  <a16:creationId xmlns:a16="http://schemas.microsoft.com/office/drawing/2014/main" id="{56B36CAE-D2A3-40F4-90D3-9AF557DCA01E}"/>
                </a:ext>
              </a:extLst>
            </p:cNvPr>
            <p:cNvGrpSpPr/>
            <p:nvPr/>
          </p:nvGrpSpPr>
          <p:grpSpPr>
            <a:xfrm>
              <a:off x="1109187" y="2006071"/>
              <a:ext cx="3458103" cy="1017525"/>
              <a:chOff x="1877104" y="1751730"/>
              <a:chExt cx="3458103" cy="1017525"/>
            </a:xfrm>
          </p:grpSpPr>
          <p:sp>
            <p:nvSpPr>
              <p:cNvPr id="10" name="TextBox 9">
                <a:extLst>
                  <a:ext uri="{FF2B5EF4-FFF2-40B4-BE49-F238E27FC236}">
                    <a16:creationId xmlns:a16="http://schemas.microsoft.com/office/drawing/2014/main" id="{559E0A4F-BD32-4F53-8888-46BC9D8C28F7}"/>
                  </a:ext>
                </a:extLst>
              </p:cNvPr>
              <p:cNvSpPr txBox="1"/>
              <p:nvPr/>
            </p:nvSpPr>
            <p:spPr>
              <a:xfrm>
                <a:off x="1877104" y="1845924"/>
                <a:ext cx="2603535" cy="535540"/>
              </a:xfrm>
              <a:prstGeom prst="rect">
                <a:avLst/>
              </a:prstGeom>
              <a:noFill/>
            </p:spPr>
            <p:txBody>
              <a:bodyPr wrap="none" rtlCol="0">
                <a:spAutoFit/>
              </a:bodyPr>
              <a:lstStyle/>
              <a:p>
                <a:r>
                  <a:rPr lang="en-US" sz="5400" b="1" dirty="0">
                    <a:solidFill>
                      <a:schemeClr val="bg1"/>
                    </a:solidFill>
                    <a:latin typeface="HelveticaNeueLT Std Cn" panose="020B0506030502030204" pitchFamily="34" charset="0"/>
                    <a:ea typeface="Dotum" panose="020B0600000101010101" pitchFamily="34" charset="-127"/>
                  </a:rPr>
                  <a:t>CARVED</a:t>
                </a:r>
              </a:p>
            </p:txBody>
          </p:sp>
          <p:sp>
            <p:nvSpPr>
              <p:cNvPr id="11" name="TextBox 10">
                <a:extLst>
                  <a:ext uri="{FF2B5EF4-FFF2-40B4-BE49-F238E27FC236}">
                    <a16:creationId xmlns:a16="http://schemas.microsoft.com/office/drawing/2014/main" id="{3D6FB6B5-0869-49C0-9917-A5C056BA3B2E}"/>
                  </a:ext>
                </a:extLst>
              </p:cNvPr>
              <p:cNvSpPr txBox="1"/>
              <p:nvPr/>
            </p:nvSpPr>
            <p:spPr>
              <a:xfrm>
                <a:off x="1907471" y="1751730"/>
                <a:ext cx="3427736" cy="1017525"/>
              </a:xfrm>
              <a:prstGeom prst="rect">
                <a:avLst/>
              </a:prstGeom>
              <a:noFill/>
            </p:spPr>
            <p:txBody>
              <a:bodyPr wrap="none" rtlCol="0">
                <a:spAutoFit/>
              </a:bodyPr>
              <a:lstStyle/>
              <a:p>
                <a:endParaRPr lang="en-US" sz="5400" b="1" dirty="0">
                  <a:solidFill>
                    <a:schemeClr val="bg1"/>
                  </a:solidFill>
                  <a:latin typeface="HelveticaNeueLT Std Cn" panose="020B0506030502030204" pitchFamily="34" charset="0"/>
                  <a:ea typeface="Dotum" panose="020B0600000101010101" pitchFamily="34" charset="-127"/>
                </a:endParaRPr>
              </a:p>
              <a:p>
                <a:r>
                  <a:rPr lang="en-US" sz="5400" b="1" dirty="0">
                    <a:solidFill>
                      <a:schemeClr val="bg2">
                        <a:lumMod val="75000"/>
                      </a:schemeClr>
                    </a:solidFill>
                    <a:latin typeface="HelveticaNeueLT Std Cn" panose="020B0506030502030204" pitchFamily="34" charset="0"/>
                    <a:ea typeface="Dotum" panose="020B0600000101010101" pitchFamily="34" charset="-127"/>
                  </a:rPr>
                  <a:t>+ CRAFTED</a:t>
                </a:r>
              </a:p>
            </p:txBody>
          </p:sp>
        </p:grpSp>
        <p:sp>
          <p:nvSpPr>
            <p:cNvPr id="8" name="AutoShape 32">
              <a:extLst>
                <a:ext uri="{FF2B5EF4-FFF2-40B4-BE49-F238E27FC236}">
                  <a16:creationId xmlns:a16="http://schemas.microsoft.com/office/drawing/2014/main" id="{10B393C2-72B7-4BF3-A15A-FBF2D463614C}"/>
                </a:ext>
              </a:extLst>
            </p:cNvPr>
            <p:cNvSpPr>
              <a:spLocks/>
            </p:cNvSpPr>
            <p:nvPr/>
          </p:nvSpPr>
          <p:spPr bwMode="auto">
            <a:xfrm>
              <a:off x="2105139" y="3023596"/>
              <a:ext cx="2922904" cy="908050"/>
            </a:xfrm>
            <a:custGeom>
              <a:avLst/>
              <a:gdLst>
                <a:gd name="T0" fmla="+- 0 6943 3819"/>
                <a:gd name="T1" fmla="*/ T0 w 4603"/>
                <a:gd name="T2" fmla="+- 0 4278 3923"/>
                <a:gd name="T3" fmla="*/ 4278 h 1430"/>
                <a:gd name="T4" fmla="+- 0 8334 3819"/>
                <a:gd name="T5" fmla="*/ T4 w 4603"/>
                <a:gd name="T6" fmla="+- 0 4145 3923"/>
                <a:gd name="T7" fmla="*/ 4145 h 1430"/>
                <a:gd name="T8" fmla="+- 0 8331 3819"/>
                <a:gd name="T9" fmla="*/ T8 w 4603"/>
                <a:gd name="T10" fmla="+- 0 4169 3923"/>
                <a:gd name="T11" fmla="*/ 4169 h 1430"/>
                <a:gd name="T12" fmla="+- 0 8137 3819"/>
                <a:gd name="T13" fmla="*/ T12 w 4603"/>
                <a:gd name="T14" fmla="+- 0 4787 3923"/>
                <a:gd name="T15" fmla="*/ 4787 h 1430"/>
                <a:gd name="T16" fmla="+- 0 8079 3819"/>
                <a:gd name="T17" fmla="*/ T16 w 4603"/>
                <a:gd name="T18" fmla="+- 0 4371 3923"/>
                <a:gd name="T19" fmla="*/ 4371 h 1430"/>
                <a:gd name="T20" fmla="+- 0 7952 3819"/>
                <a:gd name="T21" fmla="*/ T20 w 4603"/>
                <a:gd name="T22" fmla="+- 0 4453 3923"/>
                <a:gd name="T23" fmla="*/ 4453 h 1430"/>
                <a:gd name="T24" fmla="+- 0 7770 3819"/>
                <a:gd name="T25" fmla="*/ T24 w 4603"/>
                <a:gd name="T26" fmla="+- 0 4593 3923"/>
                <a:gd name="T27" fmla="*/ 4593 h 1430"/>
                <a:gd name="T28" fmla="+- 0 7929 3819"/>
                <a:gd name="T29" fmla="*/ T28 w 4603"/>
                <a:gd name="T30" fmla="+- 0 4329 3923"/>
                <a:gd name="T31" fmla="*/ 4329 h 1430"/>
                <a:gd name="T32" fmla="+- 0 7556 3819"/>
                <a:gd name="T33" fmla="*/ T32 w 4603"/>
                <a:gd name="T34" fmla="+- 0 4765 3923"/>
                <a:gd name="T35" fmla="*/ 4765 h 1430"/>
                <a:gd name="T36" fmla="+- 0 7513 3819"/>
                <a:gd name="T37" fmla="*/ T36 w 4603"/>
                <a:gd name="T38" fmla="+- 0 4419 3923"/>
                <a:gd name="T39" fmla="*/ 4419 h 1430"/>
                <a:gd name="T40" fmla="+- 0 7260 3819"/>
                <a:gd name="T41" fmla="*/ T40 w 4603"/>
                <a:gd name="T42" fmla="+- 0 4489 3923"/>
                <a:gd name="T43" fmla="*/ 4489 h 1430"/>
                <a:gd name="T44" fmla="+- 0 7134 3819"/>
                <a:gd name="T45" fmla="*/ T44 w 4603"/>
                <a:gd name="T46" fmla="+- 0 4521 3923"/>
                <a:gd name="T47" fmla="*/ 4521 h 1430"/>
                <a:gd name="T48" fmla="+- 0 6918 3819"/>
                <a:gd name="T49" fmla="*/ T48 w 4603"/>
                <a:gd name="T50" fmla="+- 0 4541 3923"/>
                <a:gd name="T51" fmla="*/ 4541 h 1430"/>
                <a:gd name="T52" fmla="+- 0 6825 3819"/>
                <a:gd name="T53" fmla="*/ T52 w 4603"/>
                <a:gd name="T54" fmla="+- 0 4497 3923"/>
                <a:gd name="T55" fmla="*/ 4497 h 1430"/>
                <a:gd name="T56" fmla="+- 0 6578 3819"/>
                <a:gd name="T57" fmla="*/ T56 w 4603"/>
                <a:gd name="T58" fmla="+- 0 4525 3923"/>
                <a:gd name="T59" fmla="*/ 4525 h 1430"/>
                <a:gd name="T60" fmla="+- 0 6528 3819"/>
                <a:gd name="T61" fmla="*/ T60 w 4603"/>
                <a:gd name="T62" fmla="+- 0 4217 3923"/>
                <a:gd name="T63" fmla="*/ 4217 h 1430"/>
                <a:gd name="T64" fmla="+- 0 6461 3819"/>
                <a:gd name="T65" fmla="*/ T64 w 4603"/>
                <a:gd name="T66" fmla="+- 0 4215 3923"/>
                <a:gd name="T67" fmla="*/ 4215 h 1430"/>
                <a:gd name="T68" fmla="+- 0 6410 3819"/>
                <a:gd name="T69" fmla="*/ T68 w 4603"/>
                <a:gd name="T70" fmla="+- 0 4189 3923"/>
                <a:gd name="T71" fmla="*/ 4189 h 1430"/>
                <a:gd name="T72" fmla="+- 0 6164 3819"/>
                <a:gd name="T73" fmla="*/ T72 w 4603"/>
                <a:gd name="T74" fmla="+- 0 4749 3923"/>
                <a:gd name="T75" fmla="*/ 4749 h 1430"/>
                <a:gd name="T76" fmla="+- 0 6034 3819"/>
                <a:gd name="T77" fmla="*/ T76 w 4603"/>
                <a:gd name="T78" fmla="+- 0 4461 3923"/>
                <a:gd name="T79" fmla="*/ 4461 h 1430"/>
                <a:gd name="T80" fmla="+- 0 6173 3819"/>
                <a:gd name="T81" fmla="*/ T80 w 4603"/>
                <a:gd name="T82" fmla="+- 0 4367 3923"/>
                <a:gd name="T83" fmla="*/ 4367 h 1430"/>
                <a:gd name="T84" fmla="+- 0 6180 3819"/>
                <a:gd name="T85" fmla="*/ T84 w 4603"/>
                <a:gd name="T86" fmla="+- 0 4290 3923"/>
                <a:gd name="T87" fmla="*/ 4290 h 1430"/>
                <a:gd name="T88" fmla="+- 0 5648 3819"/>
                <a:gd name="T89" fmla="*/ T88 w 4603"/>
                <a:gd name="T90" fmla="+- 0 4823 3923"/>
                <a:gd name="T91" fmla="*/ 4823 h 1430"/>
                <a:gd name="T92" fmla="+- 0 5719 3819"/>
                <a:gd name="T93" fmla="*/ T92 w 4603"/>
                <a:gd name="T94" fmla="+- 0 4251 3923"/>
                <a:gd name="T95" fmla="*/ 4251 h 1430"/>
                <a:gd name="T96" fmla="+- 0 6573 3819"/>
                <a:gd name="T97" fmla="*/ T96 w 4603"/>
                <a:gd name="T98" fmla="+- 0 4071 3923"/>
                <a:gd name="T99" fmla="*/ 4071 h 1430"/>
                <a:gd name="T100" fmla="+- 0 6796 3819"/>
                <a:gd name="T101" fmla="*/ T100 w 4603"/>
                <a:gd name="T102" fmla="+- 0 4113 3923"/>
                <a:gd name="T103" fmla="*/ 4113 h 1430"/>
                <a:gd name="T104" fmla="+- 0 5747 3819"/>
                <a:gd name="T105" fmla="*/ T104 w 4603"/>
                <a:gd name="T106" fmla="+- 0 4155 3923"/>
                <a:gd name="T107" fmla="*/ 4155 h 1430"/>
                <a:gd name="T108" fmla="+- 0 5709 3819"/>
                <a:gd name="T109" fmla="*/ T108 w 4603"/>
                <a:gd name="T110" fmla="+- 0 3955 3923"/>
                <a:gd name="T111" fmla="*/ 3955 h 1430"/>
                <a:gd name="T112" fmla="+- 0 5517 3819"/>
                <a:gd name="T113" fmla="*/ T112 w 4603"/>
                <a:gd name="T114" fmla="+- 0 4151 3923"/>
                <a:gd name="T115" fmla="*/ 4151 h 1430"/>
                <a:gd name="T116" fmla="+- 0 5493 3819"/>
                <a:gd name="T117" fmla="*/ T116 w 4603"/>
                <a:gd name="T118" fmla="+- 0 4605 3923"/>
                <a:gd name="T119" fmla="*/ 4605 h 1430"/>
                <a:gd name="T120" fmla="+- 0 5341 3819"/>
                <a:gd name="T121" fmla="*/ T120 w 4603"/>
                <a:gd name="T122" fmla="+- 0 4481 3923"/>
                <a:gd name="T123" fmla="*/ 4481 h 1430"/>
                <a:gd name="T124" fmla="+- 0 5275 3819"/>
                <a:gd name="T125" fmla="*/ T124 w 4603"/>
                <a:gd name="T126" fmla="+- 0 4397 3923"/>
                <a:gd name="T127" fmla="*/ 4397 h 1430"/>
                <a:gd name="T128" fmla="+- 0 5074 3819"/>
                <a:gd name="T129" fmla="*/ T128 w 4603"/>
                <a:gd name="T130" fmla="+- 0 4679 3923"/>
                <a:gd name="T131" fmla="*/ 4679 h 1430"/>
                <a:gd name="T132" fmla="+- 0 5268 3819"/>
                <a:gd name="T133" fmla="*/ T132 w 4603"/>
                <a:gd name="T134" fmla="+- 0 4367 3923"/>
                <a:gd name="T135" fmla="*/ 4367 h 1430"/>
                <a:gd name="T136" fmla="+- 0 4875 3819"/>
                <a:gd name="T137" fmla="*/ T136 w 4603"/>
                <a:gd name="T138" fmla="+- 0 4679 3923"/>
                <a:gd name="T139" fmla="*/ 4679 h 1430"/>
                <a:gd name="T140" fmla="+- 0 4684 3819"/>
                <a:gd name="T141" fmla="*/ T140 w 4603"/>
                <a:gd name="T142" fmla="+- 0 4447 3923"/>
                <a:gd name="T143" fmla="*/ 4447 h 1430"/>
                <a:gd name="T144" fmla="+- 0 4837 3819"/>
                <a:gd name="T145" fmla="*/ T144 w 4603"/>
                <a:gd name="T146" fmla="+- 0 4411 3923"/>
                <a:gd name="T147" fmla="*/ 4411 h 1430"/>
                <a:gd name="T148" fmla="+- 0 4646 3819"/>
                <a:gd name="T149" fmla="*/ T148 w 4603"/>
                <a:gd name="T150" fmla="+- 0 4349 3923"/>
                <a:gd name="T151" fmla="*/ 4349 h 1430"/>
                <a:gd name="T152" fmla="+- 0 3911 3819"/>
                <a:gd name="T153" fmla="*/ T152 w 4603"/>
                <a:gd name="T154" fmla="+- 0 4797 3923"/>
                <a:gd name="T155" fmla="*/ 4797 h 1430"/>
                <a:gd name="T156" fmla="+- 0 3821 3819"/>
                <a:gd name="T157" fmla="*/ T156 w 4603"/>
                <a:gd name="T158" fmla="+- 0 4665 3923"/>
                <a:gd name="T159" fmla="*/ 4665 h 1430"/>
                <a:gd name="T160" fmla="+- 0 4161 3819"/>
                <a:gd name="T161" fmla="*/ T160 w 4603"/>
                <a:gd name="T162" fmla="+- 0 4785 3923"/>
                <a:gd name="T163" fmla="*/ 4785 h 1430"/>
                <a:gd name="T164" fmla="+- 0 4530 3819"/>
                <a:gd name="T165" fmla="*/ T164 w 4603"/>
                <a:gd name="T166" fmla="+- 0 4691 3923"/>
                <a:gd name="T167" fmla="*/ 4691 h 1430"/>
                <a:gd name="T168" fmla="+- 0 4972 3819"/>
                <a:gd name="T169" fmla="*/ T168 w 4603"/>
                <a:gd name="T170" fmla="+- 0 4603 3923"/>
                <a:gd name="T171" fmla="*/ 4603 h 1430"/>
                <a:gd name="T172" fmla="+- 0 5149 3819"/>
                <a:gd name="T173" fmla="*/ T172 w 4603"/>
                <a:gd name="T174" fmla="+- 0 4705 3923"/>
                <a:gd name="T175" fmla="*/ 4705 h 1430"/>
                <a:gd name="T176" fmla="+- 0 5347 3819"/>
                <a:gd name="T177" fmla="*/ T176 w 4603"/>
                <a:gd name="T178" fmla="+- 0 4833 3923"/>
                <a:gd name="T179" fmla="*/ 4833 h 1430"/>
                <a:gd name="T180" fmla="+- 0 5566 3819"/>
                <a:gd name="T181" fmla="*/ T180 w 4603"/>
                <a:gd name="T182" fmla="+- 0 4795 3923"/>
                <a:gd name="T183" fmla="*/ 4795 h 1430"/>
                <a:gd name="T184" fmla="+- 0 5877 3819"/>
                <a:gd name="T185" fmla="*/ T184 w 4603"/>
                <a:gd name="T186" fmla="+- 0 4707 3923"/>
                <a:gd name="T187" fmla="*/ 4707 h 1430"/>
                <a:gd name="T188" fmla="+- 0 6372 3819"/>
                <a:gd name="T189" fmla="*/ T188 w 4603"/>
                <a:gd name="T190" fmla="+- 0 4531 3923"/>
                <a:gd name="T191" fmla="*/ 4531 h 1430"/>
                <a:gd name="T192" fmla="+- 0 6505 3819"/>
                <a:gd name="T193" fmla="*/ T192 w 4603"/>
                <a:gd name="T194" fmla="+- 0 4447 3923"/>
                <a:gd name="T195" fmla="*/ 4447 h 1430"/>
                <a:gd name="T196" fmla="+- 0 6640 3819"/>
                <a:gd name="T197" fmla="*/ T196 w 4603"/>
                <a:gd name="T198" fmla="+- 0 4829 3923"/>
                <a:gd name="T199" fmla="*/ 4829 h 1430"/>
                <a:gd name="T200" fmla="+- 0 6850 3819"/>
                <a:gd name="T201" fmla="*/ T200 w 4603"/>
                <a:gd name="T202" fmla="+- 0 4801 3923"/>
                <a:gd name="T203" fmla="*/ 4801 h 1430"/>
                <a:gd name="T204" fmla="+- 0 7129 3819"/>
                <a:gd name="T205" fmla="*/ T204 w 4603"/>
                <a:gd name="T206" fmla="+- 0 4649 3923"/>
                <a:gd name="T207" fmla="*/ 4649 h 1430"/>
                <a:gd name="T208" fmla="+- 0 7276 3819"/>
                <a:gd name="T209" fmla="*/ T208 w 4603"/>
                <a:gd name="T210" fmla="+- 0 4533 3923"/>
                <a:gd name="T211" fmla="*/ 4533 h 1430"/>
                <a:gd name="T212" fmla="+- 0 7342 3819"/>
                <a:gd name="T213" fmla="*/ T212 w 4603"/>
                <a:gd name="T214" fmla="+- 0 4825 3923"/>
                <a:gd name="T215" fmla="*/ 4825 h 1430"/>
                <a:gd name="T216" fmla="+- 0 7562 3819"/>
                <a:gd name="T217" fmla="*/ T216 w 4603"/>
                <a:gd name="T218" fmla="+- 0 4801 3923"/>
                <a:gd name="T219" fmla="*/ 4801 h 1430"/>
                <a:gd name="T220" fmla="+- 0 7750 3819"/>
                <a:gd name="T221" fmla="*/ T220 w 4603"/>
                <a:gd name="T222" fmla="+- 0 4803 3923"/>
                <a:gd name="T223" fmla="*/ 4803 h 1430"/>
                <a:gd name="T224" fmla="+- 0 7813 3819"/>
                <a:gd name="T225" fmla="*/ T224 w 4603"/>
                <a:gd name="T226" fmla="+- 0 4973 3923"/>
                <a:gd name="T227" fmla="*/ 4973 h 1430"/>
                <a:gd name="T228" fmla="+- 0 7475 3819"/>
                <a:gd name="T229" fmla="*/ T228 w 4603"/>
                <a:gd name="T230" fmla="+- 0 5217 3923"/>
                <a:gd name="T231" fmla="*/ 5217 h 1430"/>
                <a:gd name="T232" fmla="+- 0 7677 3819"/>
                <a:gd name="T233" fmla="*/ T232 w 4603"/>
                <a:gd name="T234" fmla="+- 0 4979 3923"/>
                <a:gd name="T235" fmla="*/ 4979 h 1430"/>
                <a:gd name="T236" fmla="+- 0 7725 3819"/>
                <a:gd name="T237" fmla="*/ T236 w 4603"/>
                <a:gd name="T238" fmla="+- 0 5305 3923"/>
                <a:gd name="T239" fmla="*/ 5305 h 1430"/>
                <a:gd name="T240" fmla="+- 0 8132 3819"/>
                <a:gd name="T241" fmla="*/ T240 w 4603"/>
                <a:gd name="T242" fmla="+- 0 4821 3923"/>
                <a:gd name="T243" fmla="*/ 4821 h 14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4603" h="1430">
                  <a:moveTo>
                    <a:pt x="3186" y="315"/>
                  </a:moveTo>
                  <a:lnTo>
                    <a:pt x="3186" y="298"/>
                  </a:lnTo>
                  <a:lnTo>
                    <a:pt x="3180" y="283"/>
                  </a:lnTo>
                  <a:lnTo>
                    <a:pt x="3168" y="274"/>
                  </a:lnTo>
                  <a:lnTo>
                    <a:pt x="3153" y="270"/>
                  </a:lnTo>
                  <a:lnTo>
                    <a:pt x="3137" y="274"/>
                  </a:lnTo>
                  <a:lnTo>
                    <a:pt x="3123" y="284"/>
                  </a:lnTo>
                  <a:lnTo>
                    <a:pt x="3112" y="298"/>
                  </a:lnTo>
                  <a:lnTo>
                    <a:pt x="3106" y="316"/>
                  </a:lnTo>
                  <a:lnTo>
                    <a:pt x="3107" y="332"/>
                  </a:lnTo>
                  <a:lnTo>
                    <a:pt x="3113" y="345"/>
                  </a:lnTo>
                  <a:lnTo>
                    <a:pt x="3124" y="355"/>
                  </a:lnTo>
                  <a:lnTo>
                    <a:pt x="3139" y="358"/>
                  </a:lnTo>
                  <a:lnTo>
                    <a:pt x="3156" y="355"/>
                  </a:lnTo>
                  <a:lnTo>
                    <a:pt x="3170" y="345"/>
                  </a:lnTo>
                  <a:lnTo>
                    <a:pt x="3180" y="331"/>
                  </a:lnTo>
                  <a:lnTo>
                    <a:pt x="3186" y="315"/>
                  </a:lnTo>
                  <a:close/>
                  <a:moveTo>
                    <a:pt x="4603" y="418"/>
                  </a:moveTo>
                  <a:lnTo>
                    <a:pt x="4599" y="360"/>
                  </a:lnTo>
                  <a:lnTo>
                    <a:pt x="4585" y="306"/>
                  </a:lnTo>
                  <a:lnTo>
                    <a:pt x="4560" y="258"/>
                  </a:lnTo>
                  <a:lnTo>
                    <a:pt x="4543" y="240"/>
                  </a:lnTo>
                  <a:lnTo>
                    <a:pt x="4540" y="236"/>
                  </a:lnTo>
                  <a:lnTo>
                    <a:pt x="4515" y="222"/>
                  </a:lnTo>
                  <a:lnTo>
                    <a:pt x="4488" y="216"/>
                  </a:lnTo>
                  <a:lnTo>
                    <a:pt x="4460" y="218"/>
                  </a:lnTo>
                  <a:lnTo>
                    <a:pt x="4442" y="224"/>
                  </a:lnTo>
                  <a:lnTo>
                    <a:pt x="4423" y="234"/>
                  </a:lnTo>
                  <a:lnTo>
                    <a:pt x="4414" y="246"/>
                  </a:lnTo>
                  <a:lnTo>
                    <a:pt x="4421" y="260"/>
                  </a:lnTo>
                  <a:lnTo>
                    <a:pt x="4438" y="266"/>
                  </a:lnTo>
                  <a:lnTo>
                    <a:pt x="4453" y="260"/>
                  </a:lnTo>
                  <a:lnTo>
                    <a:pt x="4464" y="250"/>
                  </a:lnTo>
                  <a:lnTo>
                    <a:pt x="4472" y="244"/>
                  </a:lnTo>
                  <a:lnTo>
                    <a:pt x="4492" y="240"/>
                  </a:lnTo>
                  <a:lnTo>
                    <a:pt x="4512" y="246"/>
                  </a:lnTo>
                  <a:lnTo>
                    <a:pt x="4529" y="258"/>
                  </a:lnTo>
                  <a:lnTo>
                    <a:pt x="4542" y="274"/>
                  </a:lnTo>
                  <a:lnTo>
                    <a:pt x="4565" y="320"/>
                  </a:lnTo>
                  <a:lnTo>
                    <a:pt x="4576" y="374"/>
                  </a:lnTo>
                  <a:lnTo>
                    <a:pt x="4576" y="434"/>
                  </a:lnTo>
                  <a:lnTo>
                    <a:pt x="4565" y="496"/>
                  </a:lnTo>
                  <a:lnTo>
                    <a:pt x="4545" y="560"/>
                  </a:lnTo>
                  <a:lnTo>
                    <a:pt x="4515" y="626"/>
                  </a:lnTo>
                  <a:lnTo>
                    <a:pt x="4477" y="690"/>
                  </a:lnTo>
                  <a:lnTo>
                    <a:pt x="4431" y="752"/>
                  </a:lnTo>
                  <a:lnTo>
                    <a:pt x="4378" y="810"/>
                  </a:lnTo>
                  <a:lnTo>
                    <a:pt x="4318" y="864"/>
                  </a:lnTo>
                  <a:lnTo>
                    <a:pt x="4252" y="910"/>
                  </a:lnTo>
                  <a:lnTo>
                    <a:pt x="4181" y="948"/>
                  </a:lnTo>
                  <a:lnTo>
                    <a:pt x="4105" y="976"/>
                  </a:lnTo>
                  <a:lnTo>
                    <a:pt x="4123" y="908"/>
                  </a:lnTo>
                  <a:lnTo>
                    <a:pt x="4143" y="836"/>
                  </a:lnTo>
                  <a:lnTo>
                    <a:pt x="4164" y="760"/>
                  </a:lnTo>
                  <a:lnTo>
                    <a:pt x="4186" y="682"/>
                  </a:lnTo>
                  <a:lnTo>
                    <a:pt x="4187" y="680"/>
                  </a:lnTo>
                  <a:lnTo>
                    <a:pt x="4210" y="606"/>
                  </a:lnTo>
                  <a:lnTo>
                    <a:pt x="4233" y="530"/>
                  </a:lnTo>
                  <a:lnTo>
                    <a:pt x="4256" y="460"/>
                  </a:lnTo>
                  <a:lnTo>
                    <a:pt x="4260" y="448"/>
                  </a:lnTo>
                  <a:lnTo>
                    <a:pt x="4278" y="394"/>
                  </a:lnTo>
                  <a:lnTo>
                    <a:pt x="4253" y="388"/>
                  </a:lnTo>
                  <a:lnTo>
                    <a:pt x="4224" y="382"/>
                  </a:lnTo>
                  <a:lnTo>
                    <a:pt x="4196" y="384"/>
                  </a:lnTo>
                  <a:lnTo>
                    <a:pt x="4178" y="402"/>
                  </a:lnTo>
                  <a:lnTo>
                    <a:pt x="4174" y="414"/>
                  </a:lnTo>
                  <a:lnTo>
                    <a:pt x="4169" y="430"/>
                  </a:lnTo>
                  <a:lnTo>
                    <a:pt x="4166" y="442"/>
                  </a:lnTo>
                  <a:lnTo>
                    <a:pt x="4164" y="448"/>
                  </a:lnTo>
                  <a:lnTo>
                    <a:pt x="4156" y="441"/>
                  </a:lnTo>
                  <a:lnTo>
                    <a:pt x="4156" y="464"/>
                  </a:lnTo>
                  <a:lnTo>
                    <a:pt x="4133" y="530"/>
                  </a:lnTo>
                  <a:lnTo>
                    <a:pt x="4126" y="554"/>
                  </a:lnTo>
                  <a:lnTo>
                    <a:pt x="4090" y="628"/>
                  </a:lnTo>
                  <a:lnTo>
                    <a:pt x="4049" y="708"/>
                  </a:lnTo>
                  <a:lnTo>
                    <a:pt x="4008" y="780"/>
                  </a:lnTo>
                  <a:lnTo>
                    <a:pt x="3970" y="834"/>
                  </a:lnTo>
                  <a:lnTo>
                    <a:pt x="3941" y="854"/>
                  </a:lnTo>
                  <a:lnTo>
                    <a:pt x="3935" y="854"/>
                  </a:lnTo>
                  <a:lnTo>
                    <a:pt x="3929" y="848"/>
                  </a:lnTo>
                  <a:lnTo>
                    <a:pt x="3929" y="816"/>
                  </a:lnTo>
                  <a:lnTo>
                    <a:pt x="3929" y="782"/>
                  </a:lnTo>
                  <a:lnTo>
                    <a:pt x="3943" y="700"/>
                  </a:lnTo>
                  <a:lnTo>
                    <a:pt x="3951" y="670"/>
                  </a:lnTo>
                  <a:lnTo>
                    <a:pt x="3967" y="606"/>
                  </a:lnTo>
                  <a:lnTo>
                    <a:pt x="4001" y="518"/>
                  </a:lnTo>
                  <a:lnTo>
                    <a:pt x="4042" y="454"/>
                  </a:lnTo>
                  <a:lnTo>
                    <a:pt x="4088" y="428"/>
                  </a:lnTo>
                  <a:lnTo>
                    <a:pt x="4105" y="430"/>
                  </a:lnTo>
                  <a:lnTo>
                    <a:pt x="4122" y="436"/>
                  </a:lnTo>
                  <a:lnTo>
                    <a:pt x="4139" y="448"/>
                  </a:lnTo>
                  <a:lnTo>
                    <a:pt x="4156" y="464"/>
                  </a:lnTo>
                  <a:lnTo>
                    <a:pt x="4156" y="441"/>
                  </a:lnTo>
                  <a:lnTo>
                    <a:pt x="4143" y="428"/>
                  </a:lnTo>
                  <a:lnTo>
                    <a:pt x="4137" y="422"/>
                  </a:lnTo>
                  <a:lnTo>
                    <a:pt x="4110" y="406"/>
                  </a:lnTo>
                  <a:lnTo>
                    <a:pt x="4083" y="396"/>
                  </a:lnTo>
                  <a:lnTo>
                    <a:pt x="4057" y="394"/>
                  </a:lnTo>
                  <a:lnTo>
                    <a:pt x="4016" y="402"/>
                  </a:lnTo>
                  <a:lnTo>
                    <a:pt x="3978" y="428"/>
                  </a:lnTo>
                  <a:lnTo>
                    <a:pt x="3942" y="468"/>
                  </a:lnTo>
                  <a:lnTo>
                    <a:pt x="3910" y="518"/>
                  </a:lnTo>
                  <a:lnTo>
                    <a:pt x="3892" y="554"/>
                  </a:lnTo>
                  <a:lnTo>
                    <a:pt x="3862" y="612"/>
                  </a:lnTo>
                  <a:lnTo>
                    <a:pt x="3825" y="684"/>
                  </a:lnTo>
                  <a:lnTo>
                    <a:pt x="3782" y="764"/>
                  </a:lnTo>
                  <a:lnTo>
                    <a:pt x="3737" y="842"/>
                  </a:lnTo>
                  <a:lnTo>
                    <a:pt x="3692" y="912"/>
                  </a:lnTo>
                  <a:lnTo>
                    <a:pt x="3651" y="964"/>
                  </a:lnTo>
                  <a:lnTo>
                    <a:pt x="3643" y="972"/>
                  </a:lnTo>
                  <a:lnTo>
                    <a:pt x="3629" y="984"/>
                  </a:lnTo>
                  <a:lnTo>
                    <a:pt x="3614" y="990"/>
                  </a:lnTo>
                  <a:lnTo>
                    <a:pt x="3604" y="982"/>
                  </a:lnTo>
                  <a:lnTo>
                    <a:pt x="3602" y="936"/>
                  </a:lnTo>
                  <a:lnTo>
                    <a:pt x="3615" y="862"/>
                  </a:lnTo>
                  <a:lnTo>
                    <a:pt x="3636" y="770"/>
                  </a:lnTo>
                  <a:lnTo>
                    <a:pt x="3660" y="670"/>
                  </a:lnTo>
                  <a:lnTo>
                    <a:pt x="3681" y="576"/>
                  </a:lnTo>
                  <a:lnTo>
                    <a:pt x="3694" y="496"/>
                  </a:lnTo>
                  <a:lnTo>
                    <a:pt x="3693" y="444"/>
                  </a:lnTo>
                  <a:lnTo>
                    <a:pt x="3684" y="422"/>
                  </a:lnTo>
                  <a:lnTo>
                    <a:pt x="3680" y="418"/>
                  </a:lnTo>
                  <a:lnTo>
                    <a:pt x="3669" y="406"/>
                  </a:lnTo>
                  <a:lnTo>
                    <a:pt x="3648" y="394"/>
                  </a:lnTo>
                  <a:lnTo>
                    <a:pt x="3623" y="392"/>
                  </a:lnTo>
                  <a:lnTo>
                    <a:pt x="3572" y="412"/>
                  </a:lnTo>
                  <a:lnTo>
                    <a:pt x="3521" y="464"/>
                  </a:lnTo>
                  <a:lnTo>
                    <a:pt x="3473" y="536"/>
                  </a:lnTo>
                  <a:lnTo>
                    <a:pt x="3430" y="612"/>
                  </a:lnTo>
                  <a:lnTo>
                    <a:pt x="3431" y="606"/>
                  </a:lnTo>
                  <a:lnTo>
                    <a:pt x="3441" y="566"/>
                  </a:lnTo>
                  <a:lnTo>
                    <a:pt x="3453" y="522"/>
                  </a:lnTo>
                  <a:lnTo>
                    <a:pt x="3466" y="474"/>
                  </a:lnTo>
                  <a:lnTo>
                    <a:pt x="3482" y="424"/>
                  </a:lnTo>
                  <a:lnTo>
                    <a:pt x="3451" y="416"/>
                  </a:lnTo>
                  <a:lnTo>
                    <a:pt x="3420" y="412"/>
                  </a:lnTo>
                  <a:lnTo>
                    <a:pt x="3393" y="416"/>
                  </a:lnTo>
                  <a:lnTo>
                    <a:pt x="3377" y="436"/>
                  </a:lnTo>
                  <a:lnTo>
                    <a:pt x="3371" y="460"/>
                  </a:lnTo>
                  <a:lnTo>
                    <a:pt x="3365" y="484"/>
                  </a:lnTo>
                  <a:lnTo>
                    <a:pt x="3359" y="508"/>
                  </a:lnTo>
                  <a:lnTo>
                    <a:pt x="3353" y="534"/>
                  </a:lnTo>
                  <a:lnTo>
                    <a:pt x="3315" y="598"/>
                  </a:lnTo>
                  <a:lnTo>
                    <a:pt x="3267" y="674"/>
                  </a:lnTo>
                  <a:lnTo>
                    <a:pt x="3213" y="748"/>
                  </a:lnTo>
                  <a:lnTo>
                    <a:pt x="3158" y="814"/>
                  </a:lnTo>
                  <a:lnTo>
                    <a:pt x="3109" y="856"/>
                  </a:lnTo>
                  <a:lnTo>
                    <a:pt x="3097" y="866"/>
                  </a:lnTo>
                  <a:lnTo>
                    <a:pt x="3089" y="868"/>
                  </a:lnTo>
                  <a:lnTo>
                    <a:pt x="3068" y="868"/>
                  </a:lnTo>
                  <a:lnTo>
                    <a:pt x="3060" y="860"/>
                  </a:lnTo>
                  <a:lnTo>
                    <a:pt x="3058" y="842"/>
                  </a:lnTo>
                  <a:lnTo>
                    <a:pt x="3062" y="770"/>
                  </a:lnTo>
                  <a:lnTo>
                    <a:pt x="3084" y="670"/>
                  </a:lnTo>
                  <a:lnTo>
                    <a:pt x="3099" y="618"/>
                  </a:lnTo>
                  <a:lnTo>
                    <a:pt x="3114" y="564"/>
                  </a:lnTo>
                  <a:lnTo>
                    <a:pt x="3142" y="476"/>
                  </a:lnTo>
                  <a:lnTo>
                    <a:pt x="3158" y="432"/>
                  </a:lnTo>
                  <a:lnTo>
                    <a:pt x="3130" y="426"/>
                  </a:lnTo>
                  <a:lnTo>
                    <a:pt x="3101" y="422"/>
                  </a:lnTo>
                  <a:lnTo>
                    <a:pt x="3077" y="426"/>
                  </a:lnTo>
                  <a:lnTo>
                    <a:pt x="3060" y="446"/>
                  </a:lnTo>
                  <a:lnTo>
                    <a:pt x="3053" y="464"/>
                  </a:lnTo>
                  <a:lnTo>
                    <a:pt x="3046" y="482"/>
                  </a:lnTo>
                  <a:lnTo>
                    <a:pt x="3039" y="504"/>
                  </a:lnTo>
                  <a:lnTo>
                    <a:pt x="3032" y="528"/>
                  </a:lnTo>
                  <a:lnTo>
                    <a:pt x="3006" y="574"/>
                  </a:lnTo>
                  <a:lnTo>
                    <a:pt x="2967" y="638"/>
                  </a:lnTo>
                  <a:lnTo>
                    <a:pt x="2920" y="714"/>
                  </a:lnTo>
                  <a:lnTo>
                    <a:pt x="2868" y="794"/>
                  </a:lnTo>
                  <a:lnTo>
                    <a:pt x="2816" y="868"/>
                  </a:lnTo>
                  <a:lnTo>
                    <a:pt x="2767" y="932"/>
                  </a:lnTo>
                  <a:lnTo>
                    <a:pt x="2726" y="976"/>
                  </a:lnTo>
                  <a:lnTo>
                    <a:pt x="2696" y="992"/>
                  </a:lnTo>
                  <a:lnTo>
                    <a:pt x="2682" y="966"/>
                  </a:lnTo>
                  <a:lnTo>
                    <a:pt x="2688" y="896"/>
                  </a:lnTo>
                  <a:lnTo>
                    <a:pt x="2707" y="800"/>
                  </a:lnTo>
                  <a:lnTo>
                    <a:pt x="2732" y="698"/>
                  </a:lnTo>
                  <a:lnTo>
                    <a:pt x="2759" y="602"/>
                  </a:lnTo>
                  <a:lnTo>
                    <a:pt x="2784" y="520"/>
                  </a:lnTo>
                  <a:lnTo>
                    <a:pt x="2812" y="434"/>
                  </a:lnTo>
                  <a:lnTo>
                    <a:pt x="2778" y="420"/>
                  </a:lnTo>
                  <a:lnTo>
                    <a:pt x="2760" y="410"/>
                  </a:lnTo>
                  <a:lnTo>
                    <a:pt x="2745" y="402"/>
                  </a:lnTo>
                  <a:lnTo>
                    <a:pt x="2714" y="384"/>
                  </a:lnTo>
                  <a:lnTo>
                    <a:pt x="2691" y="364"/>
                  </a:lnTo>
                  <a:lnTo>
                    <a:pt x="2695" y="350"/>
                  </a:lnTo>
                  <a:lnTo>
                    <a:pt x="2697" y="346"/>
                  </a:lnTo>
                  <a:lnTo>
                    <a:pt x="2701" y="334"/>
                  </a:lnTo>
                  <a:lnTo>
                    <a:pt x="2706" y="314"/>
                  </a:lnTo>
                  <a:lnTo>
                    <a:pt x="2709" y="294"/>
                  </a:lnTo>
                  <a:lnTo>
                    <a:pt x="2706" y="272"/>
                  </a:lnTo>
                  <a:lnTo>
                    <a:pt x="2701" y="262"/>
                  </a:lnTo>
                  <a:lnTo>
                    <a:pt x="2697" y="252"/>
                  </a:lnTo>
                  <a:lnTo>
                    <a:pt x="2684" y="244"/>
                  </a:lnTo>
                  <a:lnTo>
                    <a:pt x="2684" y="292"/>
                  </a:lnTo>
                  <a:lnTo>
                    <a:pt x="2682" y="308"/>
                  </a:lnTo>
                  <a:lnTo>
                    <a:pt x="2679" y="324"/>
                  </a:lnTo>
                  <a:lnTo>
                    <a:pt x="2676" y="336"/>
                  </a:lnTo>
                  <a:lnTo>
                    <a:pt x="2672" y="346"/>
                  </a:lnTo>
                  <a:lnTo>
                    <a:pt x="2658" y="326"/>
                  </a:lnTo>
                  <a:lnTo>
                    <a:pt x="2648" y="308"/>
                  </a:lnTo>
                  <a:lnTo>
                    <a:pt x="2642" y="292"/>
                  </a:lnTo>
                  <a:lnTo>
                    <a:pt x="2641" y="278"/>
                  </a:lnTo>
                  <a:lnTo>
                    <a:pt x="2641" y="268"/>
                  </a:lnTo>
                  <a:lnTo>
                    <a:pt x="2647" y="262"/>
                  </a:lnTo>
                  <a:lnTo>
                    <a:pt x="2678" y="262"/>
                  </a:lnTo>
                  <a:lnTo>
                    <a:pt x="2684" y="276"/>
                  </a:lnTo>
                  <a:lnTo>
                    <a:pt x="2684" y="292"/>
                  </a:lnTo>
                  <a:lnTo>
                    <a:pt x="2684" y="244"/>
                  </a:lnTo>
                  <a:lnTo>
                    <a:pt x="2678" y="240"/>
                  </a:lnTo>
                  <a:lnTo>
                    <a:pt x="2649" y="234"/>
                  </a:lnTo>
                  <a:lnTo>
                    <a:pt x="2621" y="238"/>
                  </a:lnTo>
                  <a:lnTo>
                    <a:pt x="2602" y="250"/>
                  </a:lnTo>
                  <a:lnTo>
                    <a:pt x="2591" y="266"/>
                  </a:lnTo>
                  <a:lnTo>
                    <a:pt x="2588" y="286"/>
                  </a:lnTo>
                  <a:lnTo>
                    <a:pt x="2592" y="314"/>
                  </a:lnTo>
                  <a:lnTo>
                    <a:pt x="2604" y="344"/>
                  </a:lnTo>
                  <a:lnTo>
                    <a:pt x="2624" y="372"/>
                  </a:lnTo>
                  <a:lnTo>
                    <a:pt x="2648" y="396"/>
                  </a:lnTo>
                  <a:lnTo>
                    <a:pt x="2575" y="526"/>
                  </a:lnTo>
                  <a:lnTo>
                    <a:pt x="2545" y="578"/>
                  </a:lnTo>
                  <a:lnTo>
                    <a:pt x="2505" y="638"/>
                  </a:lnTo>
                  <a:lnTo>
                    <a:pt x="2456" y="704"/>
                  </a:lnTo>
                  <a:lnTo>
                    <a:pt x="2402" y="768"/>
                  </a:lnTo>
                  <a:lnTo>
                    <a:pt x="2345" y="826"/>
                  </a:lnTo>
                  <a:lnTo>
                    <a:pt x="2285" y="876"/>
                  </a:lnTo>
                  <a:lnTo>
                    <a:pt x="2226" y="908"/>
                  </a:lnTo>
                  <a:lnTo>
                    <a:pt x="2169" y="920"/>
                  </a:lnTo>
                  <a:lnTo>
                    <a:pt x="2152" y="916"/>
                  </a:lnTo>
                  <a:lnTo>
                    <a:pt x="2139" y="906"/>
                  </a:lnTo>
                  <a:lnTo>
                    <a:pt x="2130" y="886"/>
                  </a:lnTo>
                  <a:lnTo>
                    <a:pt x="2128" y="856"/>
                  </a:lnTo>
                  <a:lnTo>
                    <a:pt x="2137" y="790"/>
                  </a:lnTo>
                  <a:lnTo>
                    <a:pt x="2158" y="706"/>
                  </a:lnTo>
                  <a:lnTo>
                    <a:pt x="2172" y="664"/>
                  </a:lnTo>
                  <a:lnTo>
                    <a:pt x="2186" y="618"/>
                  </a:lnTo>
                  <a:lnTo>
                    <a:pt x="2215" y="538"/>
                  </a:lnTo>
                  <a:lnTo>
                    <a:pt x="2225" y="536"/>
                  </a:lnTo>
                  <a:lnTo>
                    <a:pt x="2297" y="518"/>
                  </a:lnTo>
                  <a:lnTo>
                    <a:pt x="2304" y="514"/>
                  </a:lnTo>
                  <a:lnTo>
                    <a:pt x="2347" y="490"/>
                  </a:lnTo>
                  <a:lnTo>
                    <a:pt x="2377" y="458"/>
                  </a:lnTo>
                  <a:lnTo>
                    <a:pt x="2388" y="424"/>
                  </a:lnTo>
                  <a:lnTo>
                    <a:pt x="2383" y="396"/>
                  </a:lnTo>
                  <a:lnTo>
                    <a:pt x="2374" y="382"/>
                  </a:lnTo>
                  <a:lnTo>
                    <a:pt x="2367" y="370"/>
                  </a:lnTo>
                  <a:lnTo>
                    <a:pt x="2361" y="367"/>
                  </a:lnTo>
                  <a:lnTo>
                    <a:pt x="2361" y="416"/>
                  </a:lnTo>
                  <a:lnTo>
                    <a:pt x="2354" y="444"/>
                  </a:lnTo>
                  <a:lnTo>
                    <a:pt x="2331" y="472"/>
                  </a:lnTo>
                  <a:lnTo>
                    <a:pt x="2288" y="496"/>
                  </a:lnTo>
                  <a:lnTo>
                    <a:pt x="2225" y="514"/>
                  </a:lnTo>
                  <a:lnTo>
                    <a:pt x="2251" y="460"/>
                  </a:lnTo>
                  <a:lnTo>
                    <a:pt x="2277" y="418"/>
                  </a:lnTo>
                  <a:lnTo>
                    <a:pt x="2302" y="390"/>
                  </a:lnTo>
                  <a:lnTo>
                    <a:pt x="2326" y="382"/>
                  </a:lnTo>
                  <a:lnTo>
                    <a:pt x="2340" y="384"/>
                  </a:lnTo>
                  <a:lnTo>
                    <a:pt x="2352" y="392"/>
                  </a:lnTo>
                  <a:lnTo>
                    <a:pt x="2359" y="402"/>
                  </a:lnTo>
                  <a:lnTo>
                    <a:pt x="2361" y="416"/>
                  </a:lnTo>
                  <a:lnTo>
                    <a:pt x="2361" y="367"/>
                  </a:lnTo>
                  <a:lnTo>
                    <a:pt x="2340" y="354"/>
                  </a:lnTo>
                  <a:lnTo>
                    <a:pt x="2304" y="348"/>
                  </a:lnTo>
                  <a:lnTo>
                    <a:pt x="2246" y="364"/>
                  </a:lnTo>
                  <a:lnTo>
                    <a:pt x="2193" y="412"/>
                  </a:lnTo>
                  <a:lnTo>
                    <a:pt x="2145" y="482"/>
                  </a:lnTo>
                  <a:lnTo>
                    <a:pt x="2105" y="566"/>
                  </a:lnTo>
                  <a:lnTo>
                    <a:pt x="2069" y="626"/>
                  </a:lnTo>
                  <a:lnTo>
                    <a:pt x="2025" y="700"/>
                  </a:lnTo>
                  <a:lnTo>
                    <a:pt x="1975" y="772"/>
                  </a:lnTo>
                  <a:lnTo>
                    <a:pt x="1923" y="836"/>
                  </a:lnTo>
                  <a:lnTo>
                    <a:pt x="1874" y="882"/>
                  </a:lnTo>
                  <a:lnTo>
                    <a:pt x="1829" y="900"/>
                  </a:lnTo>
                  <a:lnTo>
                    <a:pt x="1821" y="898"/>
                  </a:lnTo>
                  <a:lnTo>
                    <a:pt x="1814" y="892"/>
                  </a:lnTo>
                  <a:lnTo>
                    <a:pt x="1809" y="880"/>
                  </a:lnTo>
                  <a:lnTo>
                    <a:pt x="1807" y="860"/>
                  </a:lnTo>
                  <a:lnTo>
                    <a:pt x="1807" y="788"/>
                  </a:lnTo>
                  <a:lnTo>
                    <a:pt x="1814" y="712"/>
                  </a:lnTo>
                  <a:lnTo>
                    <a:pt x="1826" y="634"/>
                  </a:lnTo>
                  <a:lnTo>
                    <a:pt x="1830" y="610"/>
                  </a:lnTo>
                  <a:lnTo>
                    <a:pt x="1841" y="556"/>
                  </a:lnTo>
                  <a:lnTo>
                    <a:pt x="1859" y="478"/>
                  </a:lnTo>
                  <a:lnTo>
                    <a:pt x="1879" y="402"/>
                  </a:lnTo>
                  <a:lnTo>
                    <a:pt x="1900" y="328"/>
                  </a:lnTo>
                  <a:lnTo>
                    <a:pt x="1920" y="258"/>
                  </a:lnTo>
                  <a:lnTo>
                    <a:pt x="1992" y="250"/>
                  </a:lnTo>
                  <a:lnTo>
                    <a:pt x="2069" y="236"/>
                  </a:lnTo>
                  <a:lnTo>
                    <a:pt x="2092" y="232"/>
                  </a:lnTo>
                  <a:lnTo>
                    <a:pt x="2234" y="208"/>
                  </a:lnTo>
                  <a:lnTo>
                    <a:pt x="2318" y="192"/>
                  </a:lnTo>
                  <a:lnTo>
                    <a:pt x="2400" y="178"/>
                  </a:lnTo>
                  <a:lnTo>
                    <a:pt x="2480" y="166"/>
                  </a:lnTo>
                  <a:lnTo>
                    <a:pt x="2554" y="156"/>
                  </a:lnTo>
                  <a:lnTo>
                    <a:pt x="2622" y="150"/>
                  </a:lnTo>
                  <a:lnTo>
                    <a:pt x="2682" y="146"/>
                  </a:lnTo>
                  <a:lnTo>
                    <a:pt x="2754" y="148"/>
                  </a:lnTo>
                  <a:lnTo>
                    <a:pt x="2824" y="156"/>
                  </a:lnTo>
                  <a:lnTo>
                    <a:pt x="2885" y="176"/>
                  </a:lnTo>
                  <a:lnTo>
                    <a:pt x="2930" y="206"/>
                  </a:lnTo>
                  <a:lnTo>
                    <a:pt x="2947" y="228"/>
                  </a:lnTo>
                  <a:lnTo>
                    <a:pt x="2960" y="252"/>
                  </a:lnTo>
                  <a:lnTo>
                    <a:pt x="2971" y="278"/>
                  </a:lnTo>
                  <a:lnTo>
                    <a:pt x="2977" y="308"/>
                  </a:lnTo>
                  <a:lnTo>
                    <a:pt x="2986" y="292"/>
                  </a:lnTo>
                  <a:lnTo>
                    <a:pt x="2993" y="276"/>
                  </a:lnTo>
                  <a:lnTo>
                    <a:pt x="2996" y="260"/>
                  </a:lnTo>
                  <a:lnTo>
                    <a:pt x="2995" y="244"/>
                  </a:lnTo>
                  <a:lnTo>
                    <a:pt x="2977" y="190"/>
                  </a:lnTo>
                  <a:lnTo>
                    <a:pt x="2934" y="152"/>
                  </a:lnTo>
                  <a:lnTo>
                    <a:pt x="2918" y="146"/>
                  </a:lnTo>
                  <a:lnTo>
                    <a:pt x="2873" y="128"/>
                  </a:lnTo>
                  <a:lnTo>
                    <a:pt x="2801" y="116"/>
                  </a:lnTo>
                  <a:lnTo>
                    <a:pt x="2724" y="112"/>
                  </a:lnTo>
                  <a:lnTo>
                    <a:pt x="2656" y="114"/>
                  </a:lnTo>
                  <a:lnTo>
                    <a:pt x="2581" y="122"/>
                  </a:lnTo>
                  <a:lnTo>
                    <a:pt x="2501" y="132"/>
                  </a:lnTo>
                  <a:lnTo>
                    <a:pt x="2418" y="146"/>
                  </a:lnTo>
                  <a:lnTo>
                    <a:pt x="2079" y="210"/>
                  </a:lnTo>
                  <a:lnTo>
                    <a:pt x="2001" y="222"/>
                  </a:lnTo>
                  <a:lnTo>
                    <a:pt x="1928" y="232"/>
                  </a:lnTo>
                  <a:lnTo>
                    <a:pt x="1942" y="186"/>
                  </a:lnTo>
                  <a:lnTo>
                    <a:pt x="1968" y="100"/>
                  </a:lnTo>
                  <a:lnTo>
                    <a:pt x="1981" y="58"/>
                  </a:lnTo>
                  <a:lnTo>
                    <a:pt x="1985" y="40"/>
                  </a:lnTo>
                  <a:lnTo>
                    <a:pt x="1989" y="26"/>
                  </a:lnTo>
                  <a:lnTo>
                    <a:pt x="1992" y="16"/>
                  </a:lnTo>
                  <a:lnTo>
                    <a:pt x="1995" y="10"/>
                  </a:lnTo>
                  <a:lnTo>
                    <a:pt x="1965" y="4"/>
                  </a:lnTo>
                  <a:lnTo>
                    <a:pt x="1935" y="0"/>
                  </a:lnTo>
                  <a:lnTo>
                    <a:pt x="1910" y="4"/>
                  </a:lnTo>
                  <a:lnTo>
                    <a:pt x="1892" y="24"/>
                  </a:lnTo>
                  <a:lnTo>
                    <a:pt x="1890" y="32"/>
                  </a:lnTo>
                  <a:lnTo>
                    <a:pt x="1886" y="44"/>
                  </a:lnTo>
                  <a:lnTo>
                    <a:pt x="1880" y="60"/>
                  </a:lnTo>
                  <a:lnTo>
                    <a:pt x="1868" y="102"/>
                  </a:lnTo>
                  <a:lnTo>
                    <a:pt x="1841" y="192"/>
                  </a:lnTo>
                  <a:lnTo>
                    <a:pt x="1828" y="236"/>
                  </a:lnTo>
                  <a:lnTo>
                    <a:pt x="1793" y="236"/>
                  </a:lnTo>
                  <a:lnTo>
                    <a:pt x="1777" y="234"/>
                  </a:lnTo>
                  <a:lnTo>
                    <a:pt x="1762" y="232"/>
                  </a:lnTo>
                  <a:lnTo>
                    <a:pt x="1729" y="224"/>
                  </a:lnTo>
                  <a:lnTo>
                    <a:pt x="1712" y="218"/>
                  </a:lnTo>
                  <a:lnTo>
                    <a:pt x="1697" y="208"/>
                  </a:lnTo>
                  <a:lnTo>
                    <a:pt x="1698" y="228"/>
                  </a:lnTo>
                  <a:lnTo>
                    <a:pt x="1709" y="244"/>
                  </a:lnTo>
                  <a:lnTo>
                    <a:pt x="1726" y="254"/>
                  </a:lnTo>
                  <a:lnTo>
                    <a:pt x="1748" y="262"/>
                  </a:lnTo>
                  <a:lnTo>
                    <a:pt x="1763" y="264"/>
                  </a:lnTo>
                  <a:lnTo>
                    <a:pt x="1779" y="266"/>
                  </a:lnTo>
                  <a:lnTo>
                    <a:pt x="1798" y="268"/>
                  </a:lnTo>
                  <a:lnTo>
                    <a:pt x="1820" y="268"/>
                  </a:lnTo>
                  <a:lnTo>
                    <a:pt x="1801" y="336"/>
                  </a:lnTo>
                  <a:lnTo>
                    <a:pt x="1783" y="406"/>
                  </a:lnTo>
                  <a:lnTo>
                    <a:pt x="1767" y="476"/>
                  </a:lnTo>
                  <a:lnTo>
                    <a:pt x="1753" y="544"/>
                  </a:lnTo>
                  <a:lnTo>
                    <a:pt x="1674" y="682"/>
                  </a:lnTo>
                  <a:lnTo>
                    <a:pt x="1624" y="762"/>
                  </a:lnTo>
                  <a:lnTo>
                    <a:pt x="1570" y="836"/>
                  </a:lnTo>
                  <a:lnTo>
                    <a:pt x="1519" y="890"/>
                  </a:lnTo>
                  <a:lnTo>
                    <a:pt x="1473" y="910"/>
                  </a:lnTo>
                  <a:lnTo>
                    <a:pt x="1461" y="910"/>
                  </a:lnTo>
                  <a:lnTo>
                    <a:pt x="1452" y="900"/>
                  </a:lnTo>
                  <a:lnTo>
                    <a:pt x="1450" y="886"/>
                  </a:lnTo>
                  <a:lnTo>
                    <a:pt x="1453" y="832"/>
                  </a:lnTo>
                  <a:lnTo>
                    <a:pt x="1468" y="750"/>
                  </a:lnTo>
                  <a:lnTo>
                    <a:pt x="1485" y="686"/>
                  </a:lnTo>
                  <a:lnTo>
                    <a:pt x="1493" y="654"/>
                  </a:lnTo>
                  <a:lnTo>
                    <a:pt x="1522" y="558"/>
                  </a:lnTo>
                  <a:lnTo>
                    <a:pt x="1550" y="472"/>
                  </a:lnTo>
                  <a:lnTo>
                    <a:pt x="1556" y="456"/>
                  </a:lnTo>
                  <a:lnTo>
                    <a:pt x="1573" y="410"/>
                  </a:lnTo>
                  <a:lnTo>
                    <a:pt x="1544" y="404"/>
                  </a:lnTo>
                  <a:lnTo>
                    <a:pt x="1516" y="400"/>
                  </a:lnTo>
                  <a:lnTo>
                    <a:pt x="1492" y="404"/>
                  </a:lnTo>
                  <a:lnTo>
                    <a:pt x="1475" y="426"/>
                  </a:lnTo>
                  <a:lnTo>
                    <a:pt x="1473" y="430"/>
                  </a:lnTo>
                  <a:lnTo>
                    <a:pt x="1468" y="442"/>
                  </a:lnTo>
                  <a:lnTo>
                    <a:pt x="1462" y="456"/>
                  </a:lnTo>
                  <a:lnTo>
                    <a:pt x="1456" y="451"/>
                  </a:lnTo>
                  <a:lnTo>
                    <a:pt x="1456" y="474"/>
                  </a:lnTo>
                  <a:lnTo>
                    <a:pt x="1447" y="504"/>
                  </a:lnTo>
                  <a:lnTo>
                    <a:pt x="1437" y="536"/>
                  </a:lnTo>
                  <a:lnTo>
                    <a:pt x="1427" y="566"/>
                  </a:lnTo>
                  <a:lnTo>
                    <a:pt x="1418" y="598"/>
                  </a:lnTo>
                  <a:lnTo>
                    <a:pt x="1380" y="666"/>
                  </a:lnTo>
                  <a:lnTo>
                    <a:pt x="1340" y="730"/>
                  </a:lnTo>
                  <a:lnTo>
                    <a:pt x="1302" y="778"/>
                  </a:lnTo>
                  <a:lnTo>
                    <a:pt x="1272" y="796"/>
                  </a:lnTo>
                  <a:lnTo>
                    <a:pt x="1262" y="792"/>
                  </a:lnTo>
                  <a:lnTo>
                    <a:pt x="1257" y="782"/>
                  </a:lnTo>
                  <a:lnTo>
                    <a:pt x="1255" y="768"/>
                  </a:lnTo>
                  <a:lnTo>
                    <a:pt x="1255" y="756"/>
                  </a:lnTo>
                  <a:lnTo>
                    <a:pt x="1262" y="688"/>
                  </a:lnTo>
                  <a:lnTo>
                    <a:pt x="1273" y="638"/>
                  </a:lnTo>
                  <a:lnTo>
                    <a:pt x="1280" y="606"/>
                  </a:lnTo>
                  <a:lnTo>
                    <a:pt x="1309" y="528"/>
                  </a:lnTo>
                  <a:lnTo>
                    <a:pt x="1348" y="468"/>
                  </a:lnTo>
                  <a:lnTo>
                    <a:pt x="1397" y="444"/>
                  </a:lnTo>
                  <a:lnTo>
                    <a:pt x="1411" y="446"/>
                  </a:lnTo>
                  <a:lnTo>
                    <a:pt x="1426" y="452"/>
                  </a:lnTo>
                  <a:lnTo>
                    <a:pt x="1441" y="462"/>
                  </a:lnTo>
                  <a:lnTo>
                    <a:pt x="1456" y="474"/>
                  </a:lnTo>
                  <a:lnTo>
                    <a:pt x="1456" y="451"/>
                  </a:lnTo>
                  <a:lnTo>
                    <a:pt x="1449" y="444"/>
                  </a:lnTo>
                  <a:lnTo>
                    <a:pt x="1438" y="434"/>
                  </a:lnTo>
                  <a:lnTo>
                    <a:pt x="1413" y="420"/>
                  </a:lnTo>
                  <a:lnTo>
                    <a:pt x="1389" y="412"/>
                  </a:lnTo>
                  <a:lnTo>
                    <a:pt x="1366" y="410"/>
                  </a:lnTo>
                  <a:lnTo>
                    <a:pt x="1313" y="422"/>
                  </a:lnTo>
                  <a:lnTo>
                    <a:pt x="1266" y="456"/>
                  </a:lnTo>
                  <a:lnTo>
                    <a:pt x="1228" y="506"/>
                  </a:lnTo>
                  <a:lnTo>
                    <a:pt x="1199" y="568"/>
                  </a:lnTo>
                  <a:lnTo>
                    <a:pt x="1156" y="634"/>
                  </a:lnTo>
                  <a:lnTo>
                    <a:pt x="1133" y="666"/>
                  </a:lnTo>
                  <a:lnTo>
                    <a:pt x="1109" y="696"/>
                  </a:lnTo>
                  <a:lnTo>
                    <a:pt x="1056" y="756"/>
                  </a:lnTo>
                  <a:lnTo>
                    <a:pt x="998" y="812"/>
                  </a:lnTo>
                  <a:lnTo>
                    <a:pt x="939" y="858"/>
                  </a:lnTo>
                  <a:lnTo>
                    <a:pt x="881" y="888"/>
                  </a:lnTo>
                  <a:lnTo>
                    <a:pt x="824" y="898"/>
                  </a:lnTo>
                  <a:lnTo>
                    <a:pt x="805" y="894"/>
                  </a:lnTo>
                  <a:lnTo>
                    <a:pt x="791" y="884"/>
                  </a:lnTo>
                  <a:lnTo>
                    <a:pt x="783" y="864"/>
                  </a:lnTo>
                  <a:lnTo>
                    <a:pt x="780" y="834"/>
                  </a:lnTo>
                  <a:lnTo>
                    <a:pt x="790" y="756"/>
                  </a:lnTo>
                  <a:lnTo>
                    <a:pt x="813" y="664"/>
                  </a:lnTo>
                  <a:lnTo>
                    <a:pt x="844" y="570"/>
                  </a:lnTo>
                  <a:lnTo>
                    <a:pt x="865" y="524"/>
                  </a:lnTo>
                  <a:lnTo>
                    <a:pt x="882" y="486"/>
                  </a:lnTo>
                  <a:lnTo>
                    <a:pt x="921" y="426"/>
                  </a:lnTo>
                  <a:lnTo>
                    <a:pt x="958" y="404"/>
                  </a:lnTo>
                  <a:lnTo>
                    <a:pt x="970" y="406"/>
                  </a:lnTo>
                  <a:lnTo>
                    <a:pt x="981" y="412"/>
                  </a:lnTo>
                  <a:lnTo>
                    <a:pt x="989" y="422"/>
                  </a:lnTo>
                  <a:lnTo>
                    <a:pt x="993" y="434"/>
                  </a:lnTo>
                  <a:lnTo>
                    <a:pt x="991" y="446"/>
                  </a:lnTo>
                  <a:lnTo>
                    <a:pt x="988" y="462"/>
                  </a:lnTo>
                  <a:lnTo>
                    <a:pt x="989" y="478"/>
                  </a:lnTo>
                  <a:lnTo>
                    <a:pt x="1004" y="490"/>
                  </a:lnTo>
                  <a:lnTo>
                    <a:pt x="1018" y="488"/>
                  </a:lnTo>
                  <a:lnTo>
                    <a:pt x="1023" y="472"/>
                  </a:lnTo>
                  <a:lnTo>
                    <a:pt x="1021" y="452"/>
                  </a:lnTo>
                  <a:lnTo>
                    <a:pt x="1016" y="434"/>
                  </a:lnTo>
                  <a:lnTo>
                    <a:pt x="1002" y="410"/>
                  </a:lnTo>
                  <a:lnTo>
                    <a:pt x="996" y="404"/>
                  </a:lnTo>
                  <a:lnTo>
                    <a:pt x="982" y="390"/>
                  </a:lnTo>
                  <a:lnTo>
                    <a:pt x="958" y="378"/>
                  </a:lnTo>
                  <a:lnTo>
                    <a:pt x="934" y="374"/>
                  </a:lnTo>
                  <a:lnTo>
                    <a:pt x="903" y="378"/>
                  </a:lnTo>
                  <a:lnTo>
                    <a:pt x="876" y="390"/>
                  </a:lnTo>
                  <a:lnTo>
                    <a:pt x="851" y="406"/>
                  </a:lnTo>
                  <a:lnTo>
                    <a:pt x="827" y="426"/>
                  </a:lnTo>
                  <a:lnTo>
                    <a:pt x="780" y="474"/>
                  </a:lnTo>
                  <a:lnTo>
                    <a:pt x="728" y="526"/>
                  </a:lnTo>
                  <a:lnTo>
                    <a:pt x="671" y="582"/>
                  </a:lnTo>
                  <a:lnTo>
                    <a:pt x="610" y="640"/>
                  </a:lnTo>
                  <a:lnTo>
                    <a:pt x="546" y="696"/>
                  </a:lnTo>
                  <a:lnTo>
                    <a:pt x="479" y="748"/>
                  </a:lnTo>
                  <a:lnTo>
                    <a:pt x="411" y="796"/>
                  </a:lnTo>
                  <a:lnTo>
                    <a:pt x="342" y="836"/>
                  </a:lnTo>
                  <a:lnTo>
                    <a:pt x="273" y="866"/>
                  </a:lnTo>
                  <a:lnTo>
                    <a:pt x="205" y="884"/>
                  </a:lnTo>
                  <a:lnTo>
                    <a:pt x="147" y="888"/>
                  </a:lnTo>
                  <a:lnTo>
                    <a:pt x="92" y="874"/>
                  </a:lnTo>
                  <a:lnTo>
                    <a:pt x="49" y="842"/>
                  </a:lnTo>
                  <a:lnTo>
                    <a:pt x="26" y="788"/>
                  </a:lnTo>
                  <a:lnTo>
                    <a:pt x="24" y="774"/>
                  </a:lnTo>
                  <a:lnTo>
                    <a:pt x="24" y="762"/>
                  </a:lnTo>
                  <a:lnTo>
                    <a:pt x="28" y="754"/>
                  </a:lnTo>
                  <a:lnTo>
                    <a:pt x="45" y="736"/>
                  </a:lnTo>
                  <a:lnTo>
                    <a:pt x="50" y="722"/>
                  </a:lnTo>
                  <a:lnTo>
                    <a:pt x="44" y="704"/>
                  </a:lnTo>
                  <a:lnTo>
                    <a:pt x="32" y="696"/>
                  </a:lnTo>
                  <a:lnTo>
                    <a:pt x="19" y="706"/>
                  </a:lnTo>
                  <a:lnTo>
                    <a:pt x="8" y="724"/>
                  </a:lnTo>
                  <a:lnTo>
                    <a:pt x="2" y="742"/>
                  </a:lnTo>
                  <a:lnTo>
                    <a:pt x="0" y="752"/>
                  </a:lnTo>
                  <a:lnTo>
                    <a:pt x="0" y="754"/>
                  </a:lnTo>
                  <a:lnTo>
                    <a:pt x="0" y="764"/>
                  </a:lnTo>
                  <a:lnTo>
                    <a:pt x="1" y="772"/>
                  </a:lnTo>
                  <a:lnTo>
                    <a:pt x="2" y="784"/>
                  </a:lnTo>
                  <a:lnTo>
                    <a:pt x="26" y="850"/>
                  </a:lnTo>
                  <a:lnTo>
                    <a:pt x="74" y="892"/>
                  </a:lnTo>
                  <a:lnTo>
                    <a:pt x="137" y="910"/>
                  </a:lnTo>
                  <a:lnTo>
                    <a:pt x="207" y="908"/>
                  </a:lnTo>
                  <a:lnTo>
                    <a:pt x="275" y="890"/>
                  </a:lnTo>
                  <a:lnTo>
                    <a:pt x="279" y="888"/>
                  </a:lnTo>
                  <a:lnTo>
                    <a:pt x="342" y="862"/>
                  </a:lnTo>
                  <a:lnTo>
                    <a:pt x="410" y="826"/>
                  </a:lnTo>
                  <a:lnTo>
                    <a:pt x="476" y="780"/>
                  </a:lnTo>
                  <a:lnTo>
                    <a:pt x="540" y="732"/>
                  </a:lnTo>
                  <a:lnTo>
                    <a:pt x="602" y="678"/>
                  </a:lnTo>
                  <a:lnTo>
                    <a:pt x="660" y="626"/>
                  </a:lnTo>
                  <a:lnTo>
                    <a:pt x="715" y="572"/>
                  </a:lnTo>
                  <a:lnTo>
                    <a:pt x="764" y="524"/>
                  </a:lnTo>
                  <a:lnTo>
                    <a:pt x="741" y="582"/>
                  </a:lnTo>
                  <a:lnTo>
                    <a:pt x="724" y="642"/>
                  </a:lnTo>
                  <a:lnTo>
                    <a:pt x="714" y="704"/>
                  </a:lnTo>
                  <a:lnTo>
                    <a:pt x="711" y="760"/>
                  </a:lnTo>
                  <a:lnTo>
                    <a:pt x="711" y="768"/>
                  </a:lnTo>
                  <a:lnTo>
                    <a:pt x="717" y="840"/>
                  </a:lnTo>
                  <a:lnTo>
                    <a:pt x="738" y="888"/>
                  </a:lnTo>
                  <a:lnTo>
                    <a:pt x="770" y="914"/>
                  </a:lnTo>
                  <a:lnTo>
                    <a:pt x="809" y="922"/>
                  </a:lnTo>
                  <a:lnTo>
                    <a:pt x="877" y="912"/>
                  </a:lnTo>
                  <a:lnTo>
                    <a:pt x="908" y="898"/>
                  </a:lnTo>
                  <a:lnTo>
                    <a:pt x="943" y="882"/>
                  </a:lnTo>
                  <a:lnTo>
                    <a:pt x="1007" y="838"/>
                  </a:lnTo>
                  <a:lnTo>
                    <a:pt x="1067" y="782"/>
                  </a:lnTo>
                  <a:lnTo>
                    <a:pt x="1122" y="720"/>
                  </a:lnTo>
                  <a:lnTo>
                    <a:pt x="1137" y="700"/>
                  </a:lnTo>
                  <a:lnTo>
                    <a:pt x="1153" y="680"/>
                  </a:lnTo>
                  <a:lnTo>
                    <a:pt x="1167" y="660"/>
                  </a:lnTo>
                  <a:lnTo>
                    <a:pt x="1182" y="638"/>
                  </a:lnTo>
                  <a:lnTo>
                    <a:pt x="1180" y="650"/>
                  </a:lnTo>
                  <a:lnTo>
                    <a:pt x="1179" y="662"/>
                  </a:lnTo>
                  <a:lnTo>
                    <a:pt x="1179" y="674"/>
                  </a:lnTo>
                  <a:lnTo>
                    <a:pt x="1181" y="718"/>
                  </a:lnTo>
                  <a:lnTo>
                    <a:pt x="1193" y="768"/>
                  </a:lnTo>
                  <a:lnTo>
                    <a:pt x="1218" y="808"/>
                  </a:lnTo>
                  <a:lnTo>
                    <a:pt x="1260" y="824"/>
                  </a:lnTo>
                  <a:lnTo>
                    <a:pt x="1295" y="812"/>
                  </a:lnTo>
                  <a:lnTo>
                    <a:pt x="1314" y="796"/>
                  </a:lnTo>
                  <a:lnTo>
                    <a:pt x="1330" y="782"/>
                  </a:lnTo>
                  <a:lnTo>
                    <a:pt x="1364" y="738"/>
                  </a:lnTo>
                  <a:lnTo>
                    <a:pt x="1396" y="686"/>
                  </a:lnTo>
                  <a:lnTo>
                    <a:pt x="1387" y="736"/>
                  </a:lnTo>
                  <a:lnTo>
                    <a:pt x="1381" y="782"/>
                  </a:lnTo>
                  <a:lnTo>
                    <a:pt x="1380" y="824"/>
                  </a:lnTo>
                  <a:lnTo>
                    <a:pt x="1385" y="860"/>
                  </a:lnTo>
                  <a:lnTo>
                    <a:pt x="1396" y="890"/>
                  </a:lnTo>
                  <a:lnTo>
                    <a:pt x="1414" y="912"/>
                  </a:lnTo>
                  <a:lnTo>
                    <a:pt x="1441" y="926"/>
                  </a:lnTo>
                  <a:lnTo>
                    <a:pt x="1477" y="932"/>
                  </a:lnTo>
                  <a:lnTo>
                    <a:pt x="1521" y="916"/>
                  </a:lnTo>
                  <a:lnTo>
                    <a:pt x="1528" y="910"/>
                  </a:lnTo>
                  <a:lnTo>
                    <a:pt x="1568" y="874"/>
                  </a:lnTo>
                  <a:lnTo>
                    <a:pt x="1616" y="816"/>
                  </a:lnTo>
                  <a:lnTo>
                    <a:pt x="1662" y="746"/>
                  </a:lnTo>
                  <a:lnTo>
                    <a:pt x="1705" y="676"/>
                  </a:lnTo>
                  <a:lnTo>
                    <a:pt x="1742" y="610"/>
                  </a:lnTo>
                  <a:lnTo>
                    <a:pt x="1737" y="652"/>
                  </a:lnTo>
                  <a:lnTo>
                    <a:pt x="1732" y="692"/>
                  </a:lnTo>
                  <a:lnTo>
                    <a:pt x="1730" y="732"/>
                  </a:lnTo>
                  <a:lnTo>
                    <a:pt x="1729" y="760"/>
                  </a:lnTo>
                  <a:lnTo>
                    <a:pt x="1728" y="772"/>
                  </a:lnTo>
                  <a:lnTo>
                    <a:pt x="1732" y="820"/>
                  </a:lnTo>
                  <a:lnTo>
                    <a:pt x="1747" y="872"/>
                  </a:lnTo>
                  <a:lnTo>
                    <a:pt x="1776" y="912"/>
                  </a:lnTo>
                  <a:lnTo>
                    <a:pt x="1823" y="930"/>
                  </a:lnTo>
                  <a:lnTo>
                    <a:pt x="1877" y="912"/>
                  </a:lnTo>
                  <a:lnTo>
                    <a:pt x="1893" y="900"/>
                  </a:lnTo>
                  <a:lnTo>
                    <a:pt x="1931" y="870"/>
                  </a:lnTo>
                  <a:lnTo>
                    <a:pt x="1982" y="808"/>
                  </a:lnTo>
                  <a:lnTo>
                    <a:pt x="2031" y="738"/>
                  </a:lnTo>
                  <a:lnTo>
                    <a:pt x="2075" y="664"/>
                  </a:lnTo>
                  <a:lnTo>
                    <a:pt x="2068" y="696"/>
                  </a:lnTo>
                  <a:lnTo>
                    <a:pt x="2063" y="726"/>
                  </a:lnTo>
                  <a:lnTo>
                    <a:pt x="2060" y="756"/>
                  </a:lnTo>
                  <a:lnTo>
                    <a:pt x="2058" y="784"/>
                  </a:lnTo>
                  <a:lnTo>
                    <a:pt x="2062" y="848"/>
                  </a:lnTo>
                  <a:lnTo>
                    <a:pt x="2078" y="898"/>
                  </a:lnTo>
                  <a:lnTo>
                    <a:pt x="2109" y="932"/>
                  </a:lnTo>
                  <a:lnTo>
                    <a:pt x="2155" y="944"/>
                  </a:lnTo>
                  <a:lnTo>
                    <a:pt x="2220" y="934"/>
                  </a:lnTo>
                  <a:lnTo>
                    <a:pt x="2248" y="920"/>
                  </a:lnTo>
                  <a:lnTo>
                    <a:pt x="2284" y="902"/>
                  </a:lnTo>
                  <a:lnTo>
                    <a:pt x="2347" y="858"/>
                  </a:lnTo>
                  <a:lnTo>
                    <a:pt x="2407" y="800"/>
                  </a:lnTo>
                  <a:lnTo>
                    <a:pt x="2462" y="738"/>
                  </a:lnTo>
                  <a:lnTo>
                    <a:pt x="2511" y="672"/>
                  </a:lnTo>
                  <a:lnTo>
                    <a:pt x="2553" y="608"/>
                  </a:lnTo>
                  <a:lnTo>
                    <a:pt x="2585" y="552"/>
                  </a:lnTo>
                  <a:lnTo>
                    <a:pt x="2587" y="552"/>
                  </a:lnTo>
                  <a:lnTo>
                    <a:pt x="2587" y="550"/>
                  </a:lnTo>
                  <a:lnTo>
                    <a:pt x="2608" y="516"/>
                  </a:lnTo>
                  <a:lnTo>
                    <a:pt x="2648" y="446"/>
                  </a:lnTo>
                  <a:lnTo>
                    <a:pt x="2669" y="410"/>
                  </a:lnTo>
                  <a:lnTo>
                    <a:pt x="2680" y="418"/>
                  </a:lnTo>
                  <a:lnTo>
                    <a:pt x="2692" y="426"/>
                  </a:lnTo>
                  <a:lnTo>
                    <a:pt x="2704" y="432"/>
                  </a:lnTo>
                  <a:lnTo>
                    <a:pt x="2716" y="440"/>
                  </a:lnTo>
                  <a:lnTo>
                    <a:pt x="2703" y="474"/>
                  </a:lnTo>
                  <a:lnTo>
                    <a:pt x="2686" y="524"/>
                  </a:lnTo>
                  <a:lnTo>
                    <a:pt x="2666" y="586"/>
                  </a:lnTo>
                  <a:lnTo>
                    <a:pt x="2645" y="660"/>
                  </a:lnTo>
                  <a:lnTo>
                    <a:pt x="2627" y="742"/>
                  </a:lnTo>
                  <a:lnTo>
                    <a:pt x="2614" y="824"/>
                  </a:lnTo>
                  <a:lnTo>
                    <a:pt x="2610" y="900"/>
                  </a:lnTo>
                  <a:lnTo>
                    <a:pt x="2619" y="962"/>
                  </a:lnTo>
                  <a:lnTo>
                    <a:pt x="2647" y="1004"/>
                  </a:lnTo>
                  <a:lnTo>
                    <a:pt x="2696" y="1018"/>
                  </a:lnTo>
                  <a:lnTo>
                    <a:pt x="2730" y="1004"/>
                  </a:lnTo>
                  <a:lnTo>
                    <a:pt x="2743" y="992"/>
                  </a:lnTo>
                  <a:lnTo>
                    <a:pt x="2773" y="964"/>
                  </a:lnTo>
                  <a:lnTo>
                    <a:pt x="2821" y="906"/>
                  </a:lnTo>
                  <a:lnTo>
                    <a:pt x="2871" y="836"/>
                  </a:lnTo>
                  <a:lnTo>
                    <a:pt x="2921" y="760"/>
                  </a:lnTo>
                  <a:lnTo>
                    <a:pt x="2967" y="686"/>
                  </a:lnTo>
                  <a:lnTo>
                    <a:pt x="3007" y="618"/>
                  </a:lnTo>
                  <a:lnTo>
                    <a:pt x="2999" y="656"/>
                  </a:lnTo>
                  <a:lnTo>
                    <a:pt x="2992" y="692"/>
                  </a:lnTo>
                  <a:lnTo>
                    <a:pt x="2988" y="726"/>
                  </a:lnTo>
                  <a:lnTo>
                    <a:pt x="2986" y="754"/>
                  </a:lnTo>
                  <a:lnTo>
                    <a:pt x="2986" y="762"/>
                  </a:lnTo>
                  <a:lnTo>
                    <a:pt x="2990" y="804"/>
                  </a:lnTo>
                  <a:lnTo>
                    <a:pt x="3003" y="846"/>
                  </a:lnTo>
                  <a:lnTo>
                    <a:pt x="3031" y="878"/>
                  </a:lnTo>
                  <a:lnTo>
                    <a:pt x="3075" y="890"/>
                  </a:lnTo>
                  <a:lnTo>
                    <a:pt x="3087" y="890"/>
                  </a:lnTo>
                  <a:lnTo>
                    <a:pt x="3099" y="886"/>
                  </a:lnTo>
                  <a:lnTo>
                    <a:pt x="3110" y="882"/>
                  </a:lnTo>
                  <a:lnTo>
                    <a:pt x="3120" y="878"/>
                  </a:lnTo>
                  <a:lnTo>
                    <a:pt x="3131" y="868"/>
                  </a:lnTo>
                  <a:lnTo>
                    <a:pt x="3172" y="830"/>
                  </a:lnTo>
                  <a:lnTo>
                    <a:pt x="3230" y="762"/>
                  </a:lnTo>
                  <a:lnTo>
                    <a:pt x="3287" y="682"/>
                  </a:lnTo>
                  <a:lnTo>
                    <a:pt x="3336" y="606"/>
                  </a:lnTo>
                  <a:lnTo>
                    <a:pt x="3323" y="666"/>
                  </a:lnTo>
                  <a:lnTo>
                    <a:pt x="3310" y="726"/>
                  </a:lnTo>
                  <a:lnTo>
                    <a:pt x="3295" y="788"/>
                  </a:lnTo>
                  <a:lnTo>
                    <a:pt x="3279" y="852"/>
                  </a:lnTo>
                  <a:lnTo>
                    <a:pt x="3317" y="848"/>
                  </a:lnTo>
                  <a:lnTo>
                    <a:pt x="3346" y="844"/>
                  </a:lnTo>
                  <a:lnTo>
                    <a:pt x="3368" y="832"/>
                  </a:lnTo>
                  <a:lnTo>
                    <a:pt x="3383" y="802"/>
                  </a:lnTo>
                  <a:lnTo>
                    <a:pt x="3392" y="770"/>
                  </a:lnTo>
                  <a:lnTo>
                    <a:pt x="3400" y="742"/>
                  </a:lnTo>
                  <a:lnTo>
                    <a:pt x="3407" y="714"/>
                  </a:lnTo>
                  <a:lnTo>
                    <a:pt x="3414" y="686"/>
                  </a:lnTo>
                  <a:lnTo>
                    <a:pt x="3456" y="612"/>
                  </a:lnTo>
                  <a:lnTo>
                    <a:pt x="3457" y="610"/>
                  </a:lnTo>
                  <a:lnTo>
                    <a:pt x="3513" y="522"/>
                  </a:lnTo>
                  <a:lnTo>
                    <a:pt x="3568" y="450"/>
                  </a:lnTo>
                  <a:lnTo>
                    <a:pt x="3611" y="418"/>
                  </a:lnTo>
                  <a:lnTo>
                    <a:pt x="3615" y="418"/>
                  </a:lnTo>
                  <a:lnTo>
                    <a:pt x="3619" y="420"/>
                  </a:lnTo>
                  <a:lnTo>
                    <a:pt x="3621" y="426"/>
                  </a:lnTo>
                  <a:lnTo>
                    <a:pt x="3616" y="470"/>
                  </a:lnTo>
                  <a:lnTo>
                    <a:pt x="3599" y="544"/>
                  </a:lnTo>
                  <a:lnTo>
                    <a:pt x="3576" y="634"/>
                  </a:lnTo>
                  <a:lnTo>
                    <a:pt x="3552" y="732"/>
                  </a:lnTo>
                  <a:lnTo>
                    <a:pt x="3532" y="826"/>
                  </a:lnTo>
                  <a:lnTo>
                    <a:pt x="3523" y="902"/>
                  </a:lnTo>
                  <a:lnTo>
                    <a:pt x="3523" y="906"/>
                  </a:lnTo>
                  <a:lnTo>
                    <a:pt x="3526" y="940"/>
                  </a:lnTo>
                  <a:lnTo>
                    <a:pt x="3539" y="976"/>
                  </a:lnTo>
                  <a:lnTo>
                    <a:pt x="3562" y="1004"/>
                  </a:lnTo>
                  <a:lnTo>
                    <a:pt x="3598" y="1016"/>
                  </a:lnTo>
                  <a:lnTo>
                    <a:pt x="3617" y="1014"/>
                  </a:lnTo>
                  <a:lnTo>
                    <a:pt x="3635" y="1008"/>
                  </a:lnTo>
                  <a:lnTo>
                    <a:pt x="3651" y="998"/>
                  </a:lnTo>
                  <a:lnTo>
                    <a:pt x="3660" y="990"/>
                  </a:lnTo>
                  <a:lnTo>
                    <a:pt x="3665" y="986"/>
                  </a:lnTo>
                  <a:lnTo>
                    <a:pt x="3703" y="938"/>
                  </a:lnTo>
                  <a:lnTo>
                    <a:pt x="3743" y="878"/>
                  </a:lnTo>
                  <a:lnTo>
                    <a:pt x="3783" y="810"/>
                  </a:lnTo>
                  <a:lnTo>
                    <a:pt x="3822" y="738"/>
                  </a:lnTo>
                  <a:lnTo>
                    <a:pt x="3858" y="670"/>
                  </a:lnTo>
                  <a:lnTo>
                    <a:pt x="3852" y="710"/>
                  </a:lnTo>
                  <a:lnTo>
                    <a:pt x="3851" y="742"/>
                  </a:lnTo>
                  <a:lnTo>
                    <a:pt x="3851" y="750"/>
                  </a:lnTo>
                  <a:lnTo>
                    <a:pt x="3853" y="782"/>
                  </a:lnTo>
                  <a:lnTo>
                    <a:pt x="3861" y="814"/>
                  </a:lnTo>
                  <a:lnTo>
                    <a:pt x="3872" y="840"/>
                  </a:lnTo>
                  <a:lnTo>
                    <a:pt x="3887" y="862"/>
                  </a:lnTo>
                  <a:lnTo>
                    <a:pt x="3906" y="874"/>
                  </a:lnTo>
                  <a:lnTo>
                    <a:pt x="3931" y="880"/>
                  </a:lnTo>
                  <a:lnTo>
                    <a:pt x="3970" y="862"/>
                  </a:lnTo>
                  <a:lnTo>
                    <a:pt x="3978" y="854"/>
                  </a:lnTo>
                  <a:lnTo>
                    <a:pt x="4011" y="818"/>
                  </a:lnTo>
                  <a:lnTo>
                    <a:pt x="4051" y="754"/>
                  </a:lnTo>
                  <a:lnTo>
                    <a:pt x="4089" y="680"/>
                  </a:lnTo>
                  <a:lnTo>
                    <a:pt x="4067" y="764"/>
                  </a:lnTo>
                  <a:lnTo>
                    <a:pt x="4046" y="848"/>
                  </a:lnTo>
                  <a:lnTo>
                    <a:pt x="4027" y="928"/>
                  </a:lnTo>
                  <a:lnTo>
                    <a:pt x="4009" y="998"/>
                  </a:lnTo>
                  <a:lnTo>
                    <a:pt x="4001" y="1001"/>
                  </a:lnTo>
                  <a:lnTo>
                    <a:pt x="4001" y="1024"/>
                  </a:lnTo>
                  <a:lnTo>
                    <a:pt x="3994" y="1050"/>
                  </a:lnTo>
                  <a:lnTo>
                    <a:pt x="3986" y="1080"/>
                  </a:lnTo>
                  <a:lnTo>
                    <a:pt x="3977" y="1110"/>
                  </a:lnTo>
                  <a:lnTo>
                    <a:pt x="3969" y="1136"/>
                  </a:lnTo>
                  <a:lnTo>
                    <a:pt x="3949" y="1202"/>
                  </a:lnTo>
                  <a:lnTo>
                    <a:pt x="3922" y="1270"/>
                  </a:lnTo>
                  <a:lnTo>
                    <a:pt x="3885" y="1334"/>
                  </a:lnTo>
                  <a:lnTo>
                    <a:pt x="3834" y="1378"/>
                  </a:lnTo>
                  <a:lnTo>
                    <a:pt x="3765" y="1398"/>
                  </a:lnTo>
                  <a:lnTo>
                    <a:pt x="3720" y="1392"/>
                  </a:lnTo>
                  <a:lnTo>
                    <a:pt x="3685" y="1372"/>
                  </a:lnTo>
                  <a:lnTo>
                    <a:pt x="3663" y="1340"/>
                  </a:lnTo>
                  <a:lnTo>
                    <a:pt x="3656" y="1294"/>
                  </a:lnTo>
                  <a:lnTo>
                    <a:pt x="3680" y="1220"/>
                  </a:lnTo>
                  <a:lnTo>
                    <a:pt x="3734" y="1158"/>
                  </a:lnTo>
                  <a:lnTo>
                    <a:pt x="3800" y="1110"/>
                  </a:lnTo>
                  <a:lnTo>
                    <a:pt x="3862" y="1076"/>
                  </a:lnTo>
                  <a:lnTo>
                    <a:pt x="3900" y="1062"/>
                  </a:lnTo>
                  <a:lnTo>
                    <a:pt x="3937" y="1048"/>
                  </a:lnTo>
                  <a:lnTo>
                    <a:pt x="3971" y="1036"/>
                  </a:lnTo>
                  <a:lnTo>
                    <a:pt x="4001" y="1024"/>
                  </a:lnTo>
                  <a:lnTo>
                    <a:pt x="4001" y="1001"/>
                  </a:lnTo>
                  <a:lnTo>
                    <a:pt x="3940" y="1022"/>
                  </a:lnTo>
                  <a:lnTo>
                    <a:pt x="3900" y="1038"/>
                  </a:lnTo>
                  <a:lnTo>
                    <a:pt x="3858" y="1056"/>
                  </a:lnTo>
                  <a:lnTo>
                    <a:pt x="3804" y="1082"/>
                  </a:lnTo>
                  <a:lnTo>
                    <a:pt x="3743" y="1120"/>
                  </a:lnTo>
                  <a:lnTo>
                    <a:pt x="3687" y="1168"/>
                  </a:lnTo>
                  <a:lnTo>
                    <a:pt x="3645" y="1226"/>
                  </a:lnTo>
                  <a:lnTo>
                    <a:pt x="3628" y="1292"/>
                  </a:lnTo>
                  <a:lnTo>
                    <a:pt x="3638" y="1352"/>
                  </a:lnTo>
                  <a:lnTo>
                    <a:pt x="3671" y="1396"/>
                  </a:lnTo>
                  <a:lnTo>
                    <a:pt x="3719" y="1424"/>
                  </a:lnTo>
                  <a:lnTo>
                    <a:pt x="3778" y="1430"/>
                  </a:lnTo>
                  <a:lnTo>
                    <a:pt x="3846" y="1416"/>
                  </a:lnTo>
                  <a:lnTo>
                    <a:pt x="3878" y="1398"/>
                  </a:lnTo>
                  <a:lnTo>
                    <a:pt x="3906" y="1382"/>
                  </a:lnTo>
                  <a:lnTo>
                    <a:pt x="3957" y="1334"/>
                  </a:lnTo>
                  <a:lnTo>
                    <a:pt x="3999" y="1276"/>
                  </a:lnTo>
                  <a:lnTo>
                    <a:pt x="4031" y="1216"/>
                  </a:lnTo>
                  <a:lnTo>
                    <a:pt x="4055" y="1156"/>
                  </a:lnTo>
                  <a:lnTo>
                    <a:pt x="4067" y="1118"/>
                  </a:lnTo>
                  <a:lnTo>
                    <a:pt x="4078" y="1080"/>
                  </a:lnTo>
                  <a:lnTo>
                    <a:pt x="4088" y="1042"/>
                  </a:lnTo>
                  <a:lnTo>
                    <a:pt x="4092" y="1024"/>
                  </a:lnTo>
                  <a:lnTo>
                    <a:pt x="4097" y="1004"/>
                  </a:lnTo>
                  <a:lnTo>
                    <a:pt x="4174" y="976"/>
                  </a:lnTo>
                  <a:lnTo>
                    <a:pt x="4246" y="942"/>
                  </a:lnTo>
                  <a:lnTo>
                    <a:pt x="4313" y="898"/>
                  </a:lnTo>
                  <a:lnTo>
                    <a:pt x="4374" y="848"/>
                  </a:lnTo>
                  <a:lnTo>
                    <a:pt x="4430" y="794"/>
                  </a:lnTo>
                  <a:lnTo>
                    <a:pt x="4479" y="734"/>
                  </a:lnTo>
                  <a:lnTo>
                    <a:pt x="4520" y="672"/>
                  </a:lnTo>
                  <a:lnTo>
                    <a:pt x="4554" y="608"/>
                  </a:lnTo>
                  <a:lnTo>
                    <a:pt x="4579" y="544"/>
                  </a:lnTo>
                  <a:lnTo>
                    <a:pt x="4596" y="480"/>
                  </a:lnTo>
                  <a:lnTo>
                    <a:pt x="4603" y="418"/>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 name="TextBox 2"/>
          <p:cNvSpPr txBox="1"/>
          <p:nvPr/>
        </p:nvSpPr>
        <p:spPr>
          <a:xfrm>
            <a:off x="250782" y="4364291"/>
            <a:ext cx="3178218" cy="1323439"/>
          </a:xfrm>
          <a:prstGeom prst="rect">
            <a:avLst/>
          </a:prstGeom>
          <a:noFill/>
        </p:spPr>
        <p:txBody>
          <a:bodyPr wrap="square" rtlCol="0">
            <a:spAutoFit/>
          </a:bodyPr>
          <a:lstStyle/>
          <a:p>
            <a:r>
              <a:rPr lang="en-US" sz="1600" b="1" dirty="0">
                <a:solidFill>
                  <a:schemeClr val="bg2">
                    <a:lumMod val="75000"/>
                  </a:schemeClr>
                </a:solidFill>
              </a:rPr>
              <a:t>Catering Contact:</a:t>
            </a:r>
          </a:p>
          <a:p>
            <a:r>
              <a:rPr lang="en-US" sz="1600" b="1" dirty="0">
                <a:solidFill>
                  <a:schemeClr val="bg2">
                    <a:lumMod val="75000"/>
                  </a:schemeClr>
                </a:solidFill>
              </a:rPr>
              <a:t>Andrea Lamb</a:t>
            </a:r>
          </a:p>
          <a:p>
            <a:r>
              <a:rPr lang="en-US" sz="1600" b="1" dirty="0">
                <a:solidFill>
                  <a:schemeClr val="bg2">
                    <a:lumMod val="75000"/>
                  </a:schemeClr>
                </a:solidFill>
              </a:rPr>
              <a:t>902-422-1271 </a:t>
            </a:r>
            <a:r>
              <a:rPr lang="en-US" sz="1600" b="1" dirty="0" err="1">
                <a:solidFill>
                  <a:schemeClr val="bg2">
                    <a:lumMod val="75000"/>
                  </a:schemeClr>
                </a:solidFill>
              </a:rPr>
              <a:t>ext</a:t>
            </a:r>
            <a:r>
              <a:rPr lang="en-US" sz="1600" b="1" dirty="0">
                <a:solidFill>
                  <a:schemeClr val="bg2">
                    <a:lumMod val="75000"/>
                  </a:schemeClr>
                </a:solidFill>
              </a:rPr>
              <a:t> 155</a:t>
            </a:r>
          </a:p>
          <a:p>
            <a:r>
              <a:rPr lang="en-US" sz="1600" b="1" dirty="0">
                <a:solidFill>
                  <a:schemeClr val="bg2">
                    <a:lumMod val="75000"/>
                  </a:schemeClr>
                </a:solidFill>
              </a:rPr>
              <a:t>Andrea.lamb@compass-Canada.com</a:t>
            </a:r>
          </a:p>
        </p:txBody>
      </p:sp>
    </p:spTree>
    <p:extLst>
      <p:ext uri="{BB962C8B-B14F-4D97-AF65-F5344CB8AC3E}">
        <p14:creationId xmlns:p14="http://schemas.microsoft.com/office/powerpoint/2010/main" val="227961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D1E0-0E66-4318-AC57-16718126859C}"/>
              </a:ext>
            </a:extLst>
          </p:cNvPr>
          <p:cNvSpPr txBox="1"/>
          <p:nvPr/>
        </p:nvSpPr>
        <p:spPr>
          <a:xfrm>
            <a:off x="301256" y="3886200"/>
            <a:ext cx="6211324" cy="984885"/>
          </a:xfrm>
          <a:prstGeom prst="rect">
            <a:avLst/>
          </a:prstGeom>
          <a:noFill/>
        </p:spPr>
        <p:txBody>
          <a:bodyPr wrap="square" rtlCol="0">
            <a:spAutoFit/>
          </a:bodyPr>
          <a:lstStyle/>
          <a:p>
            <a:r>
              <a:rPr lang="en-US" sz="2400" b="1" dirty="0">
                <a:latin typeface="Century Gothic" panose="020B0502020202020204" pitchFamily="34" charset="0"/>
              </a:rPr>
              <a:t>Sweet and Salty Treats</a:t>
            </a:r>
          </a:p>
          <a:p>
            <a:r>
              <a:rPr lang="en-US" sz="1000" dirty="0">
                <a:latin typeface="Century Gothic" panose="020B0502020202020204" pitchFamily="34" charset="0"/>
              </a:rPr>
              <a:t>***All treats are priced per person.</a:t>
            </a:r>
          </a:p>
          <a:p>
            <a:endParaRPr lang="en-US" sz="2400" b="1" dirty="0">
              <a:latin typeface="Century Gothic" panose="020B0502020202020204" pitchFamily="34" charset="0"/>
            </a:endParaRPr>
          </a:p>
        </p:txBody>
      </p:sp>
      <p:sp>
        <p:nvSpPr>
          <p:cNvPr id="5" name="TextBox 4">
            <a:extLst>
              <a:ext uri="{FF2B5EF4-FFF2-40B4-BE49-F238E27FC236}">
                <a16:creationId xmlns:a16="http://schemas.microsoft.com/office/drawing/2014/main" id="{C7CFF6C8-A008-4CBE-ADCD-58103B9FBFFE}"/>
              </a:ext>
            </a:extLst>
          </p:cNvPr>
          <p:cNvSpPr txBox="1"/>
          <p:nvPr/>
        </p:nvSpPr>
        <p:spPr>
          <a:xfrm>
            <a:off x="292737" y="4648200"/>
            <a:ext cx="2997741" cy="3631763"/>
          </a:xfrm>
          <a:prstGeom prst="rect">
            <a:avLst/>
          </a:prstGeom>
          <a:noFill/>
        </p:spPr>
        <p:txBody>
          <a:bodyPr wrap="square" rtlCol="0">
            <a:spAutoFit/>
          </a:bodyPr>
          <a:lstStyle/>
          <a:p>
            <a:pPr defTabSz="403433">
              <a:defRPr/>
            </a:pPr>
            <a:r>
              <a:rPr lang="en-CA" sz="1000" b="1" dirty="0">
                <a:latin typeface="Century Gothic" panose="020B0502020202020204" pitchFamily="34" charset="0"/>
              </a:rPr>
              <a:t>Gourmet Cookie- 2oz			2.29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Brownies with Chocolate Frosting 	3.40</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Squares (two per person)			2.89</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Cinnamon Bun				3.75</a:t>
            </a:r>
          </a:p>
          <a:p>
            <a:pPr defTabSz="403433">
              <a:defRPr/>
            </a:pPr>
            <a:r>
              <a:rPr lang="en-CA" sz="1000" dirty="0">
                <a:latin typeface="Century Gothic" panose="020B0502020202020204" pitchFamily="34" charset="0"/>
              </a:rPr>
              <a:t>With vanilla glaze.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Danish				</a:t>
            </a:r>
            <a:r>
              <a:rPr lang="en-CA" sz="1000" dirty="0">
                <a:latin typeface="Century Gothic" panose="020B0502020202020204" pitchFamily="34" charset="0"/>
              </a:rPr>
              <a:t>	</a:t>
            </a:r>
            <a:r>
              <a:rPr lang="en-CA" sz="1000" b="1" dirty="0">
                <a:latin typeface="Century Gothic" panose="020B0502020202020204" pitchFamily="34" charset="0"/>
              </a:rPr>
              <a:t>4.15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Oatcake			 		3.40</a:t>
            </a:r>
          </a:p>
          <a:p>
            <a:pPr defTabSz="403433">
              <a:defRPr/>
            </a:pPr>
            <a:r>
              <a:rPr lang="en-CA" sz="1000" dirty="0">
                <a:latin typeface="Century Gothic" panose="020B0502020202020204" pitchFamily="34" charset="0"/>
              </a:rPr>
              <a:t>Original or chocolate drizzle.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Turnover					3.20</a:t>
            </a:r>
          </a:p>
          <a:p>
            <a:pPr defTabSz="403433">
              <a:defRPr/>
            </a:pPr>
            <a:r>
              <a:rPr lang="en-CA" sz="1000" dirty="0">
                <a:latin typeface="Century Gothic" panose="020B0502020202020204" pitchFamily="34" charset="0"/>
              </a:rPr>
              <a:t>Apple or blueberry</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Fruit Stick					3.20</a:t>
            </a:r>
          </a:p>
          <a:p>
            <a:pPr defTabSz="403433">
              <a:defRPr/>
            </a:pPr>
            <a:r>
              <a:rPr lang="en-CA" sz="1000" dirty="0">
                <a:latin typeface="Century Gothic" panose="020B0502020202020204" pitchFamily="34" charset="0"/>
              </a:rPr>
              <a:t>Apple or raspberry</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Rice Crispy Square				3.69</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657600" y="4495800"/>
            <a:ext cx="2997741" cy="3477875"/>
          </a:xfrm>
          <a:prstGeom prst="rect">
            <a:avLst/>
          </a:prstGeom>
          <a:noFill/>
        </p:spPr>
        <p:txBody>
          <a:bodyPr wrap="square" rtlCol="0">
            <a:spAutoFit/>
          </a:bodyPr>
          <a:lstStyle/>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Cupcake					2.99</a:t>
            </a:r>
          </a:p>
          <a:p>
            <a:pPr defTabSz="403433">
              <a:defRPr/>
            </a:pPr>
            <a:r>
              <a:rPr lang="en-CA" sz="1000" dirty="0">
                <a:latin typeface="Century Gothic" panose="020B0502020202020204" pitchFamily="34" charset="0"/>
              </a:rPr>
              <a:t>Vanilla or chocolate.  </a:t>
            </a:r>
            <a:r>
              <a:rPr lang="en-CA" sz="1000" i="1" dirty="0">
                <a:latin typeface="Century Gothic" panose="020B0502020202020204" pitchFamily="34" charset="0"/>
              </a:rPr>
              <a:t>Two dozen minimum.</a:t>
            </a:r>
          </a:p>
          <a:p>
            <a:pPr defTabSz="403433">
              <a:defRPr/>
            </a:pPr>
            <a:endParaRPr lang="en-CA" sz="1000" i="1" dirty="0">
              <a:latin typeface="Century Gothic" panose="020B0502020202020204" pitchFamily="34" charset="0"/>
            </a:endParaRPr>
          </a:p>
          <a:p>
            <a:pPr defTabSz="403433">
              <a:defRPr/>
            </a:pPr>
            <a:r>
              <a:rPr lang="en-CA" sz="1000" b="1" dirty="0">
                <a:latin typeface="Century Gothic" panose="020B0502020202020204" pitchFamily="34" charset="0"/>
              </a:rPr>
              <a:t>Cheesecake Parfait			5.19</a:t>
            </a:r>
          </a:p>
          <a:p>
            <a:pPr defTabSz="403433">
              <a:defRPr/>
            </a:pPr>
            <a:r>
              <a:rPr lang="en-CA" sz="1000" dirty="0">
                <a:latin typeface="Century Gothic" panose="020B0502020202020204" pitchFamily="34" charset="0"/>
              </a:rPr>
              <a:t>Graham cracker crumbs, fruit topping, cheesecake mix and whipped topping.</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Cherry</a:t>
            </a:r>
          </a:p>
          <a:p>
            <a:pPr defTabSz="403433">
              <a:defRPr/>
            </a:pPr>
            <a:r>
              <a:rPr lang="en-CA" sz="1000" dirty="0">
                <a:latin typeface="Century Gothic" panose="020B0502020202020204" pitchFamily="34" charset="0"/>
              </a:rPr>
              <a:t>◦	Mix Berry</a:t>
            </a:r>
          </a:p>
          <a:p>
            <a:pPr defTabSz="403433">
              <a:defRPr/>
            </a:pPr>
            <a:r>
              <a:rPr lang="en-CA" sz="1000" dirty="0">
                <a:latin typeface="Century Gothic" panose="020B0502020202020204" pitchFamily="34" charset="0"/>
              </a:rPr>
              <a:t>◦	Chocolate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Chocolate Bars				2.49</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Hostess Frito Lay Chips			2.19</a:t>
            </a:r>
          </a:p>
          <a:p>
            <a:pPr defTabSz="403433">
              <a:defRPr/>
            </a:pPr>
            <a:r>
              <a:rPr lang="en-CA" sz="1000" dirty="0">
                <a:latin typeface="Century Gothic" panose="020B0502020202020204" pitchFamily="34" charset="0"/>
              </a:rPr>
              <a:t>Assorted flavours including lays, baked lays, ruffles and </a:t>
            </a:r>
            <a:r>
              <a:rPr lang="en-CA" sz="1000" dirty="0" err="1">
                <a:latin typeface="Century Gothic" panose="020B0502020202020204" pitchFamily="34" charset="0"/>
              </a:rPr>
              <a:t>sunchips</a:t>
            </a:r>
            <a:r>
              <a:rPr lang="en-CA" sz="1000" dirty="0">
                <a:latin typeface="Century Gothic" panose="020B0502020202020204" pitchFamily="34" charset="0"/>
              </a:rPr>
              <a:t>.</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7" name="TextBox 6">
            <a:extLst>
              <a:ext uri="{FF2B5EF4-FFF2-40B4-BE49-F238E27FC236}">
                <a16:creationId xmlns:a16="http://schemas.microsoft.com/office/drawing/2014/main" id="{21845C2B-1D61-424D-94E1-F9121E909BB5}"/>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11</a:t>
            </a:r>
          </a:p>
        </p:txBody>
      </p:sp>
    </p:spTree>
    <p:extLst>
      <p:ext uri="{BB962C8B-B14F-4D97-AF65-F5344CB8AC3E}">
        <p14:creationId xmlns:p14="http://schemas.microsoft.com/office/powerpoint/2010/main" val="319950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138773"/>
          </a:xfrm>
          <a:prstGeom prst="rect">
            <a:avLst/>
          </a:prstGeom>
          <a:noFill/>
        </p:spPr>
        <p:txBody>
          <a:bodyPr wrap="square" rtlCol="0">
            <a:spAutoFit/>
          </a:bodyPr>
          <a:lstStyle/>
          <a:p>
            <a:pPr defTabSz="403433">
              <a:defRPr/>
            </a:pPr>
            <a:r>
              <a:rPr lang="en-US" sz="2400" b="1" dirty="0">
                <a:latin typeface="Century Gothic" panose="020B0502020202020204" pitchFamily="34" charset="0"/>
              </a:rPr>
              <a:t>Beverages</a:t>
            </a:r>
          </a:p>
          <a:p>
            <a:pPr lvl="0"/>
            <a:r>
              <a:rPr lang="en-US" sz="1000" dirty="0">
                <a:solidFill>
                  <a:prstClr val="black"/>
                </a:solidFill>
                <a:latin typeface="Century Gothic" panose="020B0502020202020204" pitchFamily="34" charset="0"/>
              </a:rPr>
              <a:t>** Hot beverages are minimum 10 persons.</a:t>
            </a:r>
          </a:p>
          <a:p>
            <a:pPr lvl="0"/>
            <a:r>
              <a:rPr lang="en-US" sz="1000" dirty="0">
                <a:solidFill>
                  <a:prstClr val="black"/>
                </a:solidFill>
                <a:latin typeface="Century Gothic" panose="020B0502020202020204" pitchFamily="34" charset="0"/>
              </a:rPr>
              <a:t>***All beverages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13504" y="1777663"/>
            <a:ext cx="2997741" cy="3170099"/>
          </a:xfrm>
          <a:prstGeom prst="rect">
            <a:avLst/>
          </a:prstGeom>
          <a:noFill/>
        </p:spPr>
        <p:txBody>
          <a:bodyPr wrap="square" rtlCol="0">
            <a:spAutoFit/>
          </a:bodyPr>
          <a:lstStyle/>
          <a:p>
            <a:pPr defTabSz="403433">
              <a:defRPr/>
            </a:pPr>
            <a:r>
              <a:rPr lang="en-CA" sz="1000" b="1" dirty="0">
                <a:latin typeface="Century Gothic" panose="020B0502020202020204" pitchFamily="34" charset="0"/>
              </a:rPr>
              <a:t>Justus Coffee King’s Blend                        2.29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Orange Pekoe and Herbal Tea</a:t>
            </a:r>
            <a:r>
              <a:rPr lang="en-CA" sz="1000" dirty="0">
                <a:latin typeface="Century Gothic" panose="020B0502020202020204" pitchFamily="34" charset="0"/>
              </a:rPr>
              <a:t>	</a:t>
            </a:r>
            <a:r>
              <a:rPr lang="en-CA" sz="1000" b="1" dirty="0">
                <a:latin typeface="Century Gothic" panose="020B0502020202020204" pitchFamily="34" charset="0"/>
              </a:rPr>
              <a:t>  	2.29</a:t>
            </a:r>
          </a:p>
          <a:p>
            <a:pPr defTabSz="403433">
              <a:defRPr/>
            </a:pPr>
            <a:r>
              <a:rPr lang="en-CA" sz="1000" dirty="0">
                <a:latin typeface="Century Gothic" panose="020B0502020202020204" pitchFamily="34" charset="0"/>
              </a:rPr>
              <a:t>Assorted flavours.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Hot Chocolate				2.49</a:t>
            </a:r>
          </a:p>
          <a:p>
            <a:pPr defTabSz="403433">
              <a:defRPr/>
            </a:pPr>
            <a:r>
              <a:rPr lang="en-CA" sz="1000" dirty="0">
                <a:latin typeface="Century Gothic" panose="020B0502020202020204" pitchFamily="34" charset="0"/>
              </a:rPr>
              <a:t>Hot chocolate, </a:t>
            </a:r>
          </a:p>
          <a:p>
            <a:pPr defTabSz="403433">
              <a:defRPr/>
            </a:pPr>
            <a:r>
              <a:rPr lang="en-CA" sz="1000" i="1" dirty="0">
                <a:latin typeface="Century Gothic" panose="020B0502020202020204" pitchFamily="34" charset="0"/>
              </a:rPr>
              <a:t>Upgrade to hot chocolate bar </a:t>
            </a:r>
            <a:r>
              <a:rPr lang="en-CA" sz="1000" b="1" i="1" dirty="0">
                <a:latin typeface="Century Gothic" panose="020B0502020202020204" pitchFamily="34" charset="0"/>
              </a:rPr>
              <a:t>add 1.00</a:t>
            </a:r>
            <a:r>
              <a:rPr lang="en-CA" sz="1000" dirty="0">
                <a:latin typeface="Century Gothic" panose="020B0502020202020204" pitchFamily="34" charset="0"/>
              </a:rPr>
              <a:t> Marshmallows and chocolate sauce.</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Jug of juice	</a:t>
            </a:r>
            <a:r>
              <a:rPr lang="en-CA" sz="1000" dirty="0">
                <a:latin typeface="Century Gothic" panose="020B0502020202020204" pitchFamily="34" charset="0"/>
              </a:rPr>
              <a:t>	                                  </a:t>
            </a:r>
            <a:r>
              <a:rPr lang="en-CA" sz="1000" b="1" dirty="0">
                <a:latin typeface="Century Gothic" panose="020B0502020202020204" pitchFamily="34" charset="0"/>
              </a:rPr>
              <a:t>14.95</a:t>
            </a:r>
          </a:p>
          <a:p>
            <a:pPr defTabSz="403433">
              <a:defRPr/>
            </a:pPr>
            <a:r>
              <a:rPr lang="en-CA" sz="1000" dirty="0">
                <a:latin typeface="Century Gothic" panose="020B0502020202020204" pitchFamily="34" charset="0"/>
              </a:rPr>
              <a:t>Assorted flavours.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Bottles of Juice 		                       3.09</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Perrier        		                                  3.15</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914A8E89-46D5-4A9F-AB80-CC6E124288C8}"/>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12</a:t>
            </a:r>
          </a:p>
        </p:txBody>
      </p:sp>
    </p:spTree>
    <p:extLst>
      <p:ext uri="{BB962C8B-B14F-4D97-AF65-F5344CB8AC3E}">
        <p14:creationId xmlns:p14="http://schemas.microsoft.com/office/powerpoint/2010/main" val="3576657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292662"/>
          </a:xfrm>
          <a:prstGeom prst="rect">
            <a:avLst/>
          </a:prstGeom>
          <a:noFill/>
        </p:spPr>
        <p:txBody>
          <a:bodyPr wrap="square" rtlCol="0">
            <a:spAutoFit/>
          </a:bodyPr>
          <a:lstStyle/>
          <a:p>
            <a:pPr defTabSz="403433">
              <a:defRPr/>
            </a:pPr>
            <a:r>
              <a:rPr lang="en-US" sz="2400" b="1" dirty="0">
                <a:latin typeface="Century Gothic" panose="020B0502020202020204" pitchFamily="34" charset="0"/>
              </a:rPr>
              <a:t>Plated Dinner</a:t>
            </a:r>
          </a:p>
          <a:p>
            <a:pPr lvl="0"/>
            <a:r>
              <a:rPr lang="en-US" sz="1000" dirty="0">
                <a:solidFill>
                  <a:prstClr val="black"/>
                </a:solidFill>
                <a:latin typeface="Century Gothic" panose="020B0502020202020204" pitchFamily="34" charset="0"/>
              </a:rPr>
              <a:t>** Plated dinners include baked rolls with butter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5" name="object 50">
            <a:extLst>
              <a:ext uri="{FF2B5EF4-FFF2-40B4-BE49-F238E27FC236}">
                <a16:creationId xmlns:a16="http://schemas.microsoft.com/office/drawing/2014/main" id="{4DD5ABAA-7A46-48E4-BBE0-BBF262A558DC}"/>
              </a:ext>
            </a:extLst>
          </p:cNvPr>
          <p:cNvSpPr txBox="1"/>
          <p:nvPr/>
        </p:nvSpPr>
        <p:spPr>
          <a:xfrm>
            <a:off x="610162" y="1854200"/>
            <a:ext cx="5866838" cy="4752583"/>
          </a:xfrm>
          <a:prstGeom prst="rect">
            <a:avLst/>
          </a:prstGeom>
        </p:spPr>
        <p:txBody>
          <a:bodyPr vert="horz" wrap="square" lIns="0" tIns="12700" rIns="0" bIns="0" rtlCol="0">
            <a:spAutoFit/>
          </a:bodyPr>
          <a:lstStyle/>
          <a:p>
            <a:pPr marL="12700">
              <a:lnSpc>
                <a:spcPct val="100000"/>
              </a:lnSpc>
            </a:pPr>
            <a:r>
              <a:rPr lang="en-US" sz="1200" b="1" spc="-5" dirty="0">
                <a:latin typeface="Century Gothic"/>
                <a:cs typeface="Century Gothic"/>
              </a:rPr>
              <a:t>Roasted </a:t>
            </a:r>
            <a:r>
              <a:rPr lang="en-US" sz="1200" b="1" dirty="0">
                <a:latin typeface="Century Gothic"/>
                <a:cs typeface="Century Gothic"/>
              </a:rPr>
              <a:t>Chicken</a:t>
            </a:r>
            <a:r>
              <a:rPr lang="en-US" sz="1200" b="1" spc="-15" dirty="0">
                <a:latin typeface="Century Gothic"/>
                <a:cs typeface="Century Gothic"/>
              </a:rPr>
              <a:t> </a:t>
            </a:r>
            <a:r>
              <a:rPr lang="en-US" sz="1200" b="1" dirty="0">
                <a:latin typeface="Century Gothic"/>
                <a:cs typeface="Century Gothic"/>
              </a:rPr>
              <a:t>Supreme						21.60</a:t>
            </a:r>
            <a:endParaRPr lang="en-US" sz="1200" dirty="0">
              <a:latin typeface="Century Gothic"/>
              <a:cs typeface="Century Gothic"/>
            </a:endParaRPr>
          </a:p>
          <a:p>
            <a:pPr marL="12700" marR="371475">
              <a:lnSpc>
                <a:spcPct val="100000"/>
              </a:lnSpc>
            </a:pPr>
            <a:r>
              <a:rPr lang="en-US" sz="1000" dirty="0">
                <a:latin typeface="Century Gothic"/>
                <a:cs typeface="Century Gothic"/>
              </a:rPr>
              <a:t>Chablis cream sauce, crispy leek straw, baby potatoes, seasonal vegetables</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Chicken Wellington with a Creamy Mushroom Sauce		21.60</a:t>
            </a:r>
            <a:endParaRPr lang="en-US" sz="1200" dirty="0">
              <a:latin typeface="Century Gothic"/>
              <a:cs typeface="Century Gothic"/>
            </a:endParaRPr>
          </a:p>
          <a:p>
            <a:pPr marL="12700" marR="679450">
              <a:lnSpc>
                <a:spcPct val="100000"/>
              </a:lnSpc>
            </a:pPr>
            <a:r>
              <a:rPr lang="en-US" sz="1000" spc="-5" dirty="0">
                <a:latin typeface="Century Gothic"/>
                <a:cs typeface="Century Gothic"/>
              </a:rPr>
              <a:t>Seared Chicken Breast wrapped in flaky pastry and sauteed mushrooms</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Beef Tenderloin								35.65</a:t>
            </a:r>
            <a:endParaRPr lang="en-US" sz="1200" dirty="0">
              <a:latin typeface="Century Gothic"/>
              <a:cs typeface="Century Gothic"/>
            </a:endParaRPr>
          </a:p>
          <a:p>
            <a:pPr marL="12700" marR="410845">
              <a:lnSpc>
                <a:spcPct val="100000"/>
              </a:lnSpc>
            </a:pPr>
            <a:r>
              <a:rPr lang="en-US" sz="1000" dirty="0">
                <a:latin typeface="Century Gothic"/>
                <a:cs typeface="Century Gothic"/>
              </a:rPr>
              <a:t>Chimichurri marinated, local blueberry demi glaze, roasted garlic mashed potatoes, seasonal vegetables.</a:t>
            </a:r>
          </a:p>
          <a:p>
            <a:pPr marL="12700" marR="410845">
              <a:lnSpc>
                <a:spcPct val="100000"/>
              </a:lnSpc>
            </a:pPr>
            <a:endParaRPr lang="en-US" sz="1200" b="1" dirty="0">
              <a:latin typeface="Century Gothic"/>
              <a:cs typeface="Century Gothic"/>
            </a:endParaRPr>
          </a:p>
          <a:p>
            <a:pPr marL="12700" marR="410845">
              <a:lnSpc>
                <a:spcPct val="100000"/>
              </a:lnSpc>
            </a:pPr>
            <a:r>
              <a:rPr lang="en-US" sz="1200" b="1" dirty="0">
                <a:latin typeface="Century Gothic"/>
                <a:cs typeface="Century Gothic"/>
              </a:rPr>
              <a:t>Braised Beef								30.25</a:t>
            </a:r>
          </a:p>
          <a:p>
            <a:pPr marL="12700" marR="410845">
              <a:lnSpc>
                <a:spcPct val="100000"/>
              </a:lnSpc>
            </a:pPr>
            <a:r>
              <a:rPr lang="en-US" sz="1000" dirty="0">
                <a:latin typeface="Century Gothic"/>
                <a:cs typeface="Century Gothic"/>
              </a:rPr>
              <a:t>12-hour braised beef chuck roast, cabernet glazed, roasted parsnip puree, whipped potatoes, roasted root vegetables. </a:t>
            </a:r>
          </a:p>
          <a:p>
            <a:pPr marL="12700">
              <a:lnSpc>
                <a:spcPct val="100000"/>
              </a:lnSpc>
            </a:pPr>
            <a:endParaRPr lang="en-US" sz="1000" b="1" spc="-5" dirty="0">
              <a:latin typeface="Century Gothic"/>
              <a:cs typeface="Century Gothic"/>
            </a:endParaRPr>
          </a:p>
          <a:p>
            <a:pPr marL="12700">
              <a:lnSpc>
                <a:spcPct val="100000"/>
              </a:lnSpc>
            </a:pPr>
            <a:r>
              <a:rPr lang="en-US" sz="1200" b="1" spc="-5" dirty="0">
                <a:latin typeface="Century Gothic"/>
                <a:cs typeface="Century Gothic"/>
              </a:rPr>
              <a:t>Atlantic Salmon								25.90</a:t>
            </a:r>
            <a:endParaRPr lang="en-US" sz="1200" dirty="0">
              <a:latin typeface="Century Gothic"/>
              <a:cs typeface="Century Gothic"/>
            </a:endParaRPr>
          </a:p>
          <a:p>
            <a:pPr marL="12700">
              <a:lnSpc>
                <a:spcPct val="100000"/>
              </a:lnSpc>
            </a:pPr>
            <a:r>
              <a:rPr lang="en-US" sz="1000" dirty="0">
                <a:latin typeface="Century Gothic"/>
                <a:cs typeface="Century Gothic"/>
              </a:rPr>
              <a:t>Sundried tomato and olive tapenade, turmeric and herb risotto cake, tobiko cream, seasonal vegetables.</a:t>
            </a:r>
          </a:p>
          <a:p>
            <a:pPr marL="12700">
              <a:lnSpc>
                <a:spcPct val="100000"/>
              </a:lnSpc>
            </a:pPr>
            <a:endParaRPr lang="en-US" sz="1000" dirty="0">
              <a:latin typeface="Century Gothic"/>
              <a:cs typeface="Century Gothic"/>
            </a:endParaRPr>
          </a:p>
          <a:p>
            <a:pPr marL="12700">
              <a:lnSpc>
                <a:spcPct val="100000"/>
              </a:lnSpc>
            </a:pPr>
            <a:r>
              <a:rPr lang="en-US" sz="1200" b="1" dirty="0">
                <a:latin typeface="Century Gothic"/>
                <a:cs typeface="Century Gothic"/>
              </a:rPr>
              <a:t>Spinach &amp; Goat Cheese Stuffed Pork Loin				27.00</a:t>
            </a:r>
            <a:endParaRPr lang="en-US" sz="1200" dirty="0">
              <a:latin typeface="Century Gothic"/>
              <a:cs typeface="Century Gothic"/>
            </a:endParaRPr>
          </a:p>
          <a:p>
            <a:pPr marL="12700" marR="118745">
              <a:lnSpc>
                <a:spcPct val="100000"/>
              </a:lnSpc>
            </a:pPr>
            <a:r>
              <a:rPr lang="en-US" sz="1000" dirty="0">
                <a:latin typeface="Century Gothic"/>
                <a:cs typeface="Century Gothic"/>
              </a:rPr>
              <a:t>Pork Loin stuffed with Spinach &amp; Goat Cheese with a Bechamel Sauce, roasted Root Vegetables lemon scented rice.</a:t>
            </a:r>
          </a:p>
          <a:p>
            <a:pPr marL="12700">
              <a:lnSpc>
                <a:spcPct val="100000"/>
              </a:lnSpc>
            </a:pPr>
            <a:endParaRPr lang="en-US" sz="1200" b="1" dirty="0">
              <a:latin typeface="Century Gothic"/>
              <a:cs typeface="Century Gothic"/>
            </a:endParaRPr>
          </a:p>
          <a:p>
            <a:pPr marL="12700">
              <a:lnSpc>
                <a:spcPct val="100000"/>
              </a:lnSpc>
            </a:pPr>
            <a:r>
              <a:rPr lang="en-US" sz="1200" b="1" dirty="0">
                <a:latin typeface="Century Gothic"/>
                <a:cs typeface="Century Gothic"/>
              </a:rPr>
              <a:t>Stuffed Sweet Potato							19.43</a:t>
            </a:r>
            <a:endParaRPr lang="en-US" sz="1200" dirty="0">
              <a:latin typeface="Century Gothic"/>
              <a:cs typeface="Century Gothic"/>
            </a:endParaRPr>
          </a:p>
          <a:p>
            <a:pPr marL="12700" marR="5080">
              <a:lnSpc>
                <a:spcPct val="100000"/>
              </a:lnSpc>
            </a:pPr>
            <a:r>
              <a:rPr lang="en-US" sz="1000" dirty="0">
                <a:latin typeface="Century Gothic"/>
                <a:cs typeface="Century Gothic"/>
              </a:rPr>
              <a:t>Quinoa stuffing, charred tomato and red pepper coulis, crispy leeks, seasonal vegetables.</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Pakora Chickpea Cake							19.43</a:t>
            </a:r>
            <a:endParaRPr lang="en-US" sz="1200" dirty="0">
              <a:latin typeface="Century Gothic"/>
              <a:cs typeface="Century Gothic"/>
            </a:endParaRPr>
          </a:p>
          <a:p>
            <a:pPr marL="12700" marR="283210">
              <a:lnSpc>
                <a:spcPct val="100000"/>
              </a:lnSpc>
            </a:pPr>
            <a:r>
              <a:rPr lang="en-US" sz="1000" dirty="0">
                <a:latin typeface="Century Gothic"/>
                <a:cs typeface="Century Gothic"/>
              </a:rPr>
              <a:t>Pakora battered smashed chickpeas, lentils and wild rice, spinach sauce, cumin roasted vegetables</a:t>
            </a:r>
            <a:r>
              <a:rPr lang="en-US" sz="1200" dirty="0">
                <a:latin typeface="Century Gothic"/>
                <a:cs typeface="Century Gothic"/>
              </a:rPr>
              <a:t>.</a:t>
            </a: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7" name="TextBox 6">
            <a:extLst>
              <a:ext uri="{FF2B5EF4-FFF2-40B4-BE49-F238E27FC236}">
                <a16:creationId xmlns:a16="http://schemas.microsoft.com/office/drawing/2014/main" id="{E035E00C-84EA-4BFA-A11D-2139CE48DF3C}"/>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13</a:t>
            </a:r>
          </a:p>
        </p:txBody>
      </p:sp>
    </p:spTree>
    <p:extLst>
      <p:ext uri="{BB962C8B-B14F-4D97-AF65-F5344CB8AC3E}">
        <p14:creationId xmlns:p14="http://schemas.microsoft.com/office/powerpoint/2010/main" val="177358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292662"/>
          </a:xfrm>
          <a:prstGeom prst="rect">
            <a:avLst/>
          </a:prstGeom>
          <a:noFill/>
        </p:spPr>
        <p:txBody>
          <a:bodyPr wrap="square" rtlCol="0">
            <a:spAutoFit/>
          </a:bodyPr>
          <a:lstStyle/>
          <a:p>
            <a:pPr defTabSz="403433">
              <a:defRPr/>
            </a:pPr>
            <a:r>
              <a:rPr lang="en-US" sz="2400" b="1" dirty="0">
                <a:latin typeface="Century Gothic" panose="020B0502020202020204" pitchFamily="34" charset="0"/>
              </a:rPr>
              <a:t>Plated Starters &amp; Desserts</a:t>
            </a:r>
          </a:p>
          <a:p>
            <a:pPr lvl="0"/>
            <a:r>
              <a:rPr lang="en-US" sz="1000" dirty="0">
                <a:solidFill>
                  <a:prstClr val="black"/>
                </a:solidFill>
                <a:latin typeface="Century Gothic" panose="020B0502020202020204" pitchFamily="34" charset="0"/>
              </a:rPr>
              <a:t>** Plated dinners include baked rolls with butter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6" name="object 2">
            <a:extLst>
              <a:ext uri="{FF2B5EF4-FFF2-40B4-BE49-F238E27FC236}">
                <a16:creationId xmlns:a16="http://schemas.microsoft.com/office/drawing/2014/main" id="{C09F59F5-96FE-42FA-8514-43E8CEE1DE0E}"/>
              </a:ext>
            </a:extLst>
          </p:cNvPr>
          <p:cNvSpPr txBox="1"/>
          <p:nvPr/>
        </p:nvSpPr>
        <p:spPr>
          <a:xfrm>
            <a:off x="239396" y="2590800"/>
            <a:ext cx="3189604" cy="3706143"/>
          </a:xfrm>
          <a:prstGeom prst="rect">
            <a:avLst/>
          </a:prstGeom>
        </p:spPr>
        <p:txBody>
          <a:bodyPr vert="horz" wrap="square" lIns="0" tIns="12700" rIns="0" bIns="0" rtlCol="0">
            <a:spAutoFit/>
          </a:bodyPr>
          <a:lstStyle/>
          <a:p>
            <a:pPr marL="12700">
              <a:lnSpc>
                <a:spcPct val="100000"/>
              </a:lnSpc>
              <a:spcBef>
                <a:spcPts val="100"/>
              </a:spcBef>
            </a:pPr>
            <a:r>
              <a:rPr sz="1200" b="1" u="sng" dirty="0">
                <a:latin typeface="Century Gothic"/>
                <a:cs typeface="Century Gothic"/>
              </a:rPr>
              <a:t>S</a:t>
            </a:r>
            <a:r>
              <a:rPr lang="en-US" sz="1200" b="1" u="sng" dirty="0">
                <a:latin typeface="Century Gothic"/>
                <a:cs typeface="Century Gothic"/>
              </a:rPr>
              <a:t>alad Starter</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Heritage Blend Market Greens 	7.55</a:t>
            </a:r>
          </a:p>
          <a:p>
            <a:r>
              <a:rPr lang="en-CA" sz="900" dirty="0">
                <a:latin typeface="Century Gothic" panose="020B0502020202020204" pitchFamily="34" charset="0"/>
              </a:rPr>
              <a:t>Market greens, seasonal vegetables, </a:t>
            </a:r>
            <a:r>
              <a:rPr lang="en-CA" sz="900" dirty="0" err="1">
                <a:latin typeface="Century Gothic" panose="020B0502020202020204" pitchFamily="34" charset="0"/>
              </a:rPr>
              <a:t>roma</a:t>
            </a:r>
            <a:r>
              <a:rPr lang="en-CA" sz="900" dirty="0">
                <a:latin typeface="Century Gothic" panose="020B0502020202020204" pitchFamily="34" charset="0"/>
              </a:rPr>
              <a:t> tomato, cucumber, julienne carrot, ranch or balsamic vinaigrette</a:t>
            </a:r>
          </a:p>
          <a:p>
            <a:endParaRPr lang="en-CA" sz="1200" b="1" dirty="0">
              <a:latin typeface="Century Gothic" panose="020B0502020202020204" pitchFamily="34" charset="0"/>
            </a:endParaRPr>
          </a:p>
          <a:p>
            <a:r>
              <a:rPr lang="en-CA" sz="1000" b="1" dirty="0">
                <a:latin typeface="Century Gothic" panose="020B0502020202020204" pitchFamily="34" charset="0"/>
              </a:rPr>
              <a:t>Asparagus Goat Cheese 		8.60</a:t>
            </a:r>
          </a:p>
          <a:p>
            <a:r>
              <a:rPr lang="en-CA" sz="900" dirty="0">
                <a:latin typeface="Century Gothic" panose="020B0502020202020204" pitchFamily="34" charset="0"/>
              </a:rPr>
              <a:t>Market greens, olive oil grilled asparagus, goat cheese, blueberries, toasted sunflower seeds, house made tarragon vinaigrette</a:t>
            </a:r>
          </a:p>
          <a:p>
            <a:pPr marL="12700">
              <a:lnSpc>
                <a:spcPct val="100000"/>
              </a:lnSpc>
              <a:spcBef>
                <a:spcPts val="1200"/>
              </a:spcBef>
            </a:pPr>
            <a:r>
              <a:rPr lang="en-US" sz="1000" b="1" spc="-5" dirty="0">
                <a:latin typeface="Century Gothic"/>
                <a:cs typeface="Century Gothic"/>
              </a:rPr>
              <a:t>Kale, Roquette Strawberry		8.60 </a:t>
            </a:r>
            <a:endParaRPr sz="1000" dirty="0">
              <a:latin typeface="Century Gothic"/>
              <a:cs typeface="Century Gothic"/>
            </a:endParaRPr>
          </a:p>
          <a:p>
            <a:pPr marL="12700" marR="251460">
              <a:lnSpc>
                <a:spcPct val="100000"/>
              </a:lnSpc>
            </a:pPr>
            <a:r>
              <a:rPr lang="en-US" sz="900" dirty="0">
                <a:latin typeface="Century Gothic"/>
                <a:cs typeface="Century Gothic"/>
              </a:rPr>
              <a:t>Crisp kale, baby roquette, sliced fresh strawberries, sunflower seeds, red onion, cherry tomatoes, poppyseed or balsamic vinaigrette.</a:t>
            </a:r>
          </a:p>
          <a:p>
            <a:pPr marL="12700" marR="251460">
              <a:lnSpc>
                <a:spcPct val="100000"/>
              </a:lnSpc>
            </a:pPr>
            <a:endParaRPr lang="en-US" sz="1000" dirty="0">
              <a:latin typeface="Century Gothic"/>
              <a:cs typeface="Century Gothic"/>
            </a:endParaRPr>
          </a:p>
          <a:p>
            <a:pPr marL="12700" marR="251460">
              <a:lnSpc>
                <a:spcPct val="100000"/>
              </a:lnSpc>
            </a:pPr>
            <a:r>
              <a:rPr lang="en-US" sz="1000" b="1" dirty="0">
                <a:latin typeface="Century Gothic"/>
                <a:cs typeface="Century Gothic"/>
              </a:rPr>
              <a:t>Roasted Beet &amp; Feta			8.60</a:t>
            </a:r>
            <a:endParaRPr lang="en-US" sz="1000" dirty="0">
              <a:latin typeface="Century Gothic"/>
              <a:cs typeface="Century Gothic"/>
            </a:endParaRPr>
          </a:p>
          <a:p>
            <a:pPr marL="12700" marR="251460">
              <a:lnSpc>
                <a:spcPct val="100000"/>
              </a:lnSpc>
            </a:pPr>
            <a:r>
              <a:rPr lang="en-US" sz="900" dirty="0">
                <a:latin typeface="Century Gothic"/>
                <a:cs typeface="Century Gothic"/>
              </a:rPr>
              <a:t>Balsamic roasted duo of beets, tender </a:t>
            </a:r>
            <a:r>
              <a:rPr lang="en-US" sz="900" dirty="0" err="1">
                <a:latin typeface="Century Gothic"/>
                <a:cs typeface="Century Gothic"/>
              </a:rPr>
              <a:t>boston</a:t>
            </a:r>
            <a:r>
              <a:rPr lang="en-US" sz="900" dirty="0">
                <a:latin typeface="Century Gothic"/>
                <a:cs typeface="Century Gothic"/>
              </a:rPr>
              <a:t> bib lettuce, radicchio, red onion, cherry tomatoes and crumbled feta</a:t>
            </a:r>
          </a:p>
          <a:p>
            <a:pPr marL="12700">
              <a:lnSpc>
                <a:spcPct val="100000"/>
              </a:lnSpc>
              <a:spcBef>
                <a:spcPts val="1200"/>
              </a:spcBef>
            </a:pPr>
            <a:r>
              <a:rPr sz="1000" b="1" dirty="0">
                <a:latin typeface="Century Gothic"/>
                <a:cs typeface="Century Gothic"/>
              </a:rPr>
              <a:t>Classic Caesar</a:t>
            </a:r>
            <a:r>
              <a:rPr sz="1000" b="1" spc="-35" dirty="0">
                <a:latin typeface="Century Gothic"/>
                <a:cs typeface="Century Gothic"/>
              </a:rPr>
              <a:t> </a:t>
            </a:r>
            <a:r>
              <a:rPr sz="1000" b="1" dirty="0">
                <a:latin typeface="Century Gothic"/>
                <a:cs typeface="Century Gothic"/>
              </a:rPr>
              <a:t>Salad</a:t>
            </a:r>
            <a:r>
              <a:rPr lang="en-US" sz="1000" b="1" dirty="0">
                <a:latin typeface="Century Gothic"/>
                <a:cs typeface="Century Gothic"/>
              </a:rPr>
              <a:t>			</a:t>
            </a:r>
            <a:r>
              <a:rPr lang="en-CA" sz="1000" b="1" dirty="0">
                <a:latin typeface="Century Gothic"/>
                <a:cs typeface="Century Gothic"/>
              </a:rPr>
              <a:t>7.55</a:t>
            </a:r>
            <a:endParaRPr sz="1000" dirty="0">
              <a:latin typeface="Century Gothic"/>
              <a:cs typeface="Century Gothic"/>
            </a:endParaRPr>
          </a:p>
          <a:p>
            <a:pPr marL="12700" marR="151765">
              <a:lnSpc>
                <a:spcPct val="100000"/>
              </a:lnSpc>
            </a:pPr>
            <a:r>
              <a:rPr lang="en-US" sz="900" spc="-5" dirty="0">
                <a:latin typeface="Century Gothic"/>
                <a:cs typeface="Century Gothic"/>
              </a:rPr>
              <a:t>Crisp romaine, smoked bacon, herbed croutons, parmesan curls, creamy lemon garlic dressing. </a:t>
            </a:r>
            <a:endParaRPr sz="900" dirty="0">
              <a:latin typeface="Century Gothic"/>
              <a:cs typeface="Century Gothic"/>
            </a:endParaRPr>
          </a:p>
        </p:txBody>
      </p:sp>
      <p:sp>
        <p:nvSpPr>
          <p:cNvPr id="7" name="object 2">
            <a:extLst>
              <a:ext uri="{FF2B5EF4-FFF2-40B4-BE49-F238E27FC236}">
                <a16:creationId xmlns:a16="http://schemas.microsoft.com/office/drawing/2014/main" id="{3A9BDC68-ED77-4D66-A29E-21186BF8768C}"/>
              </a:ext>
            </a:extLst>
          </p:cNvPr>
          <p:cNvSpPr txBox="1"/>
          <p:nvPr/>
        </p:nvSpPr>
        <p:spPr>
          <a:xfrm>
            <a:off x="3619500" y="3956082"/>
            <a:ext cx="3189604" cy="2336537"/>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Dessert</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Flourless Chocolate Torte		7.99 </a:t>
            </a:r>
          </a:p>
          <a:p>
            <a:r>
              <a:rPr lang="en-CA" sz="900" dirty="0">
                <a:latin typeface="Century Gothic" panose="020B0502020202020204" pitchFamily="34" charset="0"/>
              </a:rPr>
              <a:t>Fresh berry coulis, chocolate shavings, mint Chantilly cream.</a:t>
            </a:r>
          </a:p>
          <a:p>
            <a:endParaRPr lang="en-CA" sz="900" dirty="0">
              <a:latin typeface="Century Gothic" panose="020B0502020202020204" pitchFamily="34" charset="0"/>
            </a:endParaRPr>
          </a:p>
          <a:p>
            <a:r>
              <a:rPr lang="en-CA" sz="1000" b="1" dirty="0">
                <a:latin typeface="Century Gothic" panose="020B0502020202020204" pitchFamily="34" charset="0"/>
              </a:rPr>
              <a:t>Chocolate Brownies	                         	7.99</a:t>
            </a:r>
          </a:p>
          <a:p>
            <a:r>
              <a:rPr lang="en-CA" sz="900" dirty="0">
                <a:latin typeface="Century Gothic" panose="020B0502020202020204" pitchFamily="34" charset="0"/>
              </a:rPr>
              <a:t>Served with Whipped cream</a:t>
            </a:r>
          </a:p>
          <a:p>
            <a:endParaRPr lang="en-CA" sz="900" b="1" dirty="0">
              <a:latin typeface="Century Gothic" panose="020B0502020202020204" pitchFamily="34" charset="0"/>
            </a:endParaRPr>
          </a:p>
          <a:p>
            <a:r>
              <a:rPr lang="en-CA" sz="900" b="1" dirty="0">
                <a:latin typeface="Century Gothic" panose="020B0502020202020204" pitchFamily="34" charset="0"/>
              </a:rPr>
              <a:t>Cheesecake		                              7.99</a:t>
            </a:r>
          </a:p>
          <a:p>
            <a:r>
              <a:rPr lang="en-CA" sz="800" dirty="0">
                <a:latin typeface="Century Gothic" panose="020B0502020202020204" pitchFamily="34" charset="0"/>
              </a:rPr>
              <a:t>Chantilly cream, mixed berry compote.</a:t>
            </a:r>
          </a:p>
          <a:p>
            <a:endParaRPr lang="en-CA" sz="900" dirty="0">
              <a:latin typeface="Century Gothic" panose="020B0502020202020204" pitchFamily="34" charset="0"/>
            </a:endParaRPr>
          </a:p>
          <a:p>
            <a:r>
              <a:rPr lang="en-CA" sz="1000" b="1" dirty="0">
                <a:latin typeface="Century Gothic" panose="020B0502020202020204" pitchFamily="34" charset="0"/>
              </a:rPr>
              <a:t>Strawberry Short Cake               	7.99</a:t>
            </a:r>
          </a:p>
          <a:p>
            <a:endParaRPr lang="en-CA" sz="900" dirty="0">
              <a:latin typeface="Century Gothic" panose="020B0502020202020204" pitchFamily="34" charset="0"/>
            </a:endParaRPr>
          </a:p>
          <a:p>
            <a:r>
              <a:rPr lang="en-CA" sz="1000" b="1" dirty="0">
                <a:latin typeface="Century Gothic" panose="020B0502020202020204" pitchFamily="34" charset="0"/>
              </a:rPr>
              <a:t>Fresh Fruit &amp; Berry Cup			 6.99</a:t>
            </a:r>
          </a:p>
          <a:p>
            <a:r>
              <a:rPr lang="en-CA" sz="900" dirty="0">
                <a:latin typeface="Century Gothic" panose="020B0502020202020204" pitchFamily="34" charset="0"/>
              </a:rPr>
              <a:t>Seasonal fruit and berries.</a:t>
            </a:r>
          </a:p>
        </p:txBody>
      </p:sp>
      <p:sp>
        <p:nvSpPr>
          <p:cNvPr id="8" name="object 2">
            <a:extLst>
              <a:ext uri="{FF2B5EF4-FFF2-40B4-BE49-F238E27FC236}">
                <a16:creationId xmlns:a16="http://schemas.microsoft.com/office/drawing/2014/main" id="{90995471-FBD9-4A0A-A80A-52E6E869C32E}"/>
              </a:ext>
            </a:extLst>
          </p:cNvPr>
          <p:cNvSpPr txBox="1"/>
          <p:nvPr/>
        </p:nvSpPr>
        <p:spPr>
          <a:xfrm>
            <a:off x="3647674" y="1905000"/>
            <a:ext cx="2839814" cy="1890261"/>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Soup Starter</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Smoked Tomato, Jalapeno &amp; Corn	5.99 </a:t>
            </a:r>
          </a:p>
          <a:p>
            <a:endParaRPr lang="en-CA" sz="1000" b="1" dirty="0">
              <a:latin typeface="Century Gothic" panose="020B0502020202020204" pitchFamily="34" charset="0"/>
            </a:endParaRPr>
          </a:p>
          <a:p>
            <a:r>
              <a:rPr lang="en-CA" sz="1000" b="1" dirty="0">
                <a:latin typeface="Century Gothic" panose="020B0502020202020204" pitchFamily="34" charset="0"/>
              </a:rPr>
              <a:t>Curried Coconut Sweet Potato 	5.99</a:t>
            </a:r>
          </a:p>
          <a:p>
            <a:endParaRPr lang="en-CA" sz="1000" b="1" dirty="0">
              <a:latin typeface="Century Gothic" panose="020B0502020202020204" pitchFamily="34" charset="0"/>
            </a:endParaRPr>
          </a:p>
          <a:p>
            <a:r>
              <a:rPr lang="en-CA" sz="1000" b="1" dirty="0">
                <a:latin typeface="Century Gothic" panose="020B0502020202020204" pitchFamily="34" charset="0"/>
              </a:rPr>
              <a:t>Roasted Red Pepper Bisque		6.49</a:t>
            </a:r>
          </a:p>
          <a:p>
            <a:endParaRPr lang="en-CA" sz="1000" b="1" dirty="0">
              <a:latin typeface="Century Gothic" panose="020B0502020202020204" pitchFamily="34" charset="0"/>
            </a:endParaRPr>
          </a:p>
          <a:p>
            <a:r>
              <a:rPr lang="en-CA" sz="1000" b="1" dirty="0">
                <a:latin typeface="Century Gothic" panose="020B0502020202020204" pitchFamily="34" charset="0"/>
              </a:rPr>
              <a:t>Maritime Seafood Chowder		9.99</a:t>
            </a:r>
          </a:p>
          <a:p>
            <a:endParaRPr lang="en-CA" sz="1000" b="1" dirty="0">
              <a:latin typeface="Century Gothic" panose="020B0502020202020204" pitchFamily="34" charset="0"/>
            </a:endParaRPr>
          </a:p>
          <a:p>
            <a:r>
              <a:rPr lang="en-CA" sz="1000" b="1" dirty="0">
                <a:latin typeface="Century Gothic" panose="020B0502020202020204" pitchFamily="34" charset="0"/>
              </a:rPr>
              <a:t>Three Sisters Soup			5.99</a:t>
            </a:r>
          </a:p>
          <a:p>
            <a:r>
              <a:rPr lang="en-CA" sz="900" dirty="0">
                <a:latin typeface="Century Gothic" panose="020B0502020202020204" pitchFamily="34" charset="0"/>
              </a:rPr>
              <a:t>Squash, beans &amp; corn.</a:t>
            </a:r>
          </a:p>
        </p:txBody>
      </p:sp>
      <p:sp>
        <p:nvSpPr>
          <p:cNvPr id="9" name="TextBox 8">
            <a:extLst>
              <a:ext uri="{FF2B5EF4-FFF2-40B4-BE49-F238E27FC236}">
                <a16:creationId xmlns:a16="http://schemas.microsoft.com/office/drawing/2014/main" id="{EA6F077C-0841-4C5D-B948-FC572D7054E2}"/>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14</a:t>
            </a:r>
          </a:p>
        </p:txBody>
      </p:sp>
    </p:spTree>
    <p:extLst>
      <p:ext uri="{BB962C8B-B14F-4D97-AF65-F5344CB8AC3E}">
        <p14:creationId xmlns:p14="http://schemas.microsoft.com/office/powerpoint/2010/main" val="140276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6163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Buffet Dinner</a:t>
            </a:r>
          </a:p>
          <a:p>
            <a:pPr lvl="0"/>
            <a:r>
              <a:rPr lang="en-US" sz="1000" dirty="0">
                <a:solidFill>
                  <a:prstClr val="black"/>
                </a:solidFill>
                <a:latin typeface="Century Gothic" panose="020B0502020202020204" pitchFamily="34" charset="0"/>
              </a:rPr>
              <a:t>** Buffet dinners include baked rolls with butter, one salad, one hot accompaniment, steamed seasonal vegetables, one dessert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5" name="object 50">
            <a:extLst>
              <a:ext uri="{FF2B5EF4-FFF2-40B4-BE49-F238E27FC236}">
                <a16:creationId xmlns:a16="http://schemas.microsoft.com/office/drawing/2014/main" id="{4DD5ABAA-7A46-48E4-BBE0-BBF262A558DC}"/>
              </a:ext>
            </a:extLst>
          </p:cNvPr>
          <p:cNvSpPr txBox="1"/>
          <p:nvPr/>
        </p:nvSpPr>
        <p:spPr>
          <a:xfrm>
            <a:off x="686081" y="2223064"/>
            <a:ext cx="5866838" cy="3583032"/>
          </a:xfrm>
          <a:prstGeom prst="rect">
            <a:avLst/>
          </a:prstGeom>
        </p:spPr>
        <p:txBody>
          <a:bodyPr vert="horz" wrap="square" lIns="0" tIns="12700" rIns="0" bIns="0" rtlCol="0">
            <a:spAutoFit/>
          </a:bodyPr>
          <a:lstStyle/>
          <a:p>
            <a:pPr marL="12700">
              <a:lnSpc>
                <a:spcPct val="100000"/>
              </a:lnSpc>
            </a:pPr>
            <a:r>
              <a:rPr lang="en-US" sz="1200" b="1" spc="-5" dirty="0">
                <a:latin typeface="Century Gothic"/>
                <a:cs typeface="Century Gothic"/>
              </a:rPr>
              <a:t>Grilled Lemon C</a:t>
            </a:r>
            <a:r>
              <a:rPr lang="en-US" sz="1200" b="1" dirty="0">
                <a:latin typeface="Century Gothic"/>
                <a:cs typeface="Century Gothic"/>
              </a:rPr>
              <a:t>hicken</a:t>
            </a:r>
            <a:r>
              <a:rPr lang="en-US" sz="1200" b="1" spc="-15" dirty="0">
                <a:latin typeface="Century Gothic"/>
                <a:cs typeface="Century Gothic"/>
              </a:rPr>
              <a:t> Breast</a:t>
            </a:r>
            <a:r>
              <a:rPr lang="en-US" sz="1200" b="1" dirty="0">
                <a:latin typeface="Century Gothic"/>
                <a:cs typeface="Century Gothic"/>
              </a:rPr>
              <a:t>						37.80</a:t>
            </a:r>
            <a:endParaRPr lang="en-US" sz="1200" dirty="0">
              <a:latin typeface="Century Gothic"/>
              <a:cs typeface="Century Gothic"/>
            </a:endParaRPr>
          </a:p>
          <a:p>
            <a:pPr marL="12700" marR="371475">
              <a:lnSpc>
                <a:spcPct val="100000"/>
              </a:lnSpc>
            </a:pPr>
            <a:r>
              <a:rPr lang="en-US" sz="1000" dirty="0">
                <a:latin typeface="Century Gothic"/>
                <a:cs typeface="Century Gothic"/>
              </a:rPr>
              <a:t>Oregano and lemon marinated chicken breast, grilled lemon, butter sauce</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Traditional Turkey Dinner							37.80</a:t>
            </a:r>
            <a:endParaRPr lang="en-US" sz="1200" dirty="0">
              <a:latin typeface="Century Gothic"/>
              <a:cs typeface="Century Gothic"/>
            </a:endParaRPr>
          </a:p>
          <a:p>
            <a:pPr marL="12700" marR="679450">
              <a:lnSpc>
                <a:spcPct val="100000"/>
              </a:lnSpc>
            </a:pPr>
            <a:r>
              <a:rPr lang="en-US" sz="1000" spc="-5" dirty="0">
                <a:latin typeface="Century Gothic"/>
                <a:cs typeface="Century Gothic"/>
              </a:rPr>
              <a:t>In house savory roasted turkey, bread stuffing, pan gravy, cranberry sauce.</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Round of Beef								46.40</a:t>
            </a:r>
            <a:endParaRPr lang="en-US" sz="1200" dirty="0">
              <a:latin typeface="Century Gothic"/>
              <a:cs typeface="Century Gothic"/>
            </a:endParaRPr>
          </a:p>
          <a:p>
            <a:pPr marL="12700" marR="410845">
              <a:lnSpc>
                <a:spcPct val="100000"/>
              </a:lnSpc>
            </a:pPr>
            <a:r>
              <a:rPr lang="en-US" sz="1000" dirty="0">
                <a:latin typeface="Century Gothic"/>
                <a:cs typeface="Century Gothic"/>
              </a:rPr>
              <a:t>Chef carved, sea salt and pepper crusted, rosemary infused pan jus, horseradish.</a:t>
            </a:r>
          </a:p>
          <a:p>
            <a:pPr marL="12700" marR="410845">
              <a:lnSpc>
                <a:spcPct val="100000"/>
              </a:lnSpc>
            </a:pPr>
            <a:endParaRPr lang="en-US" sz="1200" b="1" dirty="0">
              <a:latin typeface="Century Gothic"/>
              <a:cs typeface="Century Gothic"/>
            </a:endParaRPr>
          </a:p>
          <a:p>
            <a:pPr marL="12700" marR="410845">
              <a:lnSpc>
                <a:spcPct val="100000"/>
              </a:lnSpc>
            </a:pPr>
            <a:r>
              <a:rPr lang="en-US" sz="1200" b="1" dirty="0">
                <a:latin typeface="Century Gothic"/>
                <a:cs typeface="Century Gothic"/>
              </a:rPr>
              <a:t>Carved Ham 							          42.10</a:t>
            </a:r>
          </a:p>
          <a:p>
            <a:pPr marL="12700" marR="410845">
              <a:lnSpc>
                <a:spcPct val="100000"/>
              </a:lnSpc>
            </a:pPr>
            <a:r>
              <a:rPr lang="en-US" sz="1000" dirty="0">
                <a:latin typeface="Century Gothic"/>
                <a:cs typeface="Century Gothic"/>
              </a:rPr>
              <a:t>Chef carved, maple glazed, roasted apple compote, assorted mustards. </a:t>
            </a:r>
          </a:p>
          <a:p>
            <a:pPr marL="12700">
              <a:lnSpc>
                <a:spcPct val="100000"/>
              </a:lnSpc>
            </a:pPr>
            <a:endParaRPr lang="en-US" sz="1000" b="1" spc="-5" dirty="0">
              <a:latin typeface="Century Gothic"/>
              <a:cs typeface="Century Gothic"/>
            </a:endParaRPr>
          </a:p>
          <a:p>
            <a:pPr marL="12700">
              <a:lnSpc>
                <a:spcPct val="100000"/>
              </a:lnSpc>
            </a:pPr>
            <a:r>
              <a:rPr lang="en-US" sz="1200" b="1" spc="-5" dirty="0">
                <a:latin typeface="Century Gothic"/>
                <a:cs typeface="Century Gothic"/>
              </a:rPr>
              <a:t>Atlantic Salmon								41.10</a:t>
            </a:r>
          </a:p>
          <a:p>
            <a:pPr marL="12700">
              <a:lnSpc>
                <a:spcPct val="100000"/>
              </a:lnSpc>
            </a:pPr>
            <a:r>
              <a:rPr lang="en-US" sz="1000" spc="-5" dirty="0">
                <a:latin typeface="Century Gothic"/>
                <a:cs typeface="Century Gothic"/>
              </a:rPr>
              <a:t>Pan seared, tender leeks, fresh dill, </a:t>
            </a:r>
            <a:r>
              <a:rPr lang="en-US" sz="1000" spc="-5" dirty="0" err="1">
                <a:latin typeface="Century Gothic"/>
                <a:cs typeface="Century Gothic"/>
              </a:rPr>
              <a:t>chablis</a:t>
            </a:r>
            <a:r>
              <a:rPr lang="en-US" sz="1000" spc="-5" dirty="0">
                <a:latin typeface="Century Gothic"/>
                <a:cs typeface="Century Gothic"/>
              </a:rPr>
              <a:t> cream</a:t>
            </a:r>
            <a:r>
              <a:rPr lang="en-US" sz="1000" dirty="0">
                <a:latin typeface="Century Gothic"/>
                <a:cs typeface="Century Gothic"/>
              </a:rPr>
              <a:t>.</a:t>
            </a:r>
          </a:p>
          <a:p>
            <a:pPr marL="12700">
              <a:lnSpc>
                <a:spcPct val="100000"/>
              </a:lnSpc>
            </a:pPr>
            <a:endParaRPr lang="en-US" sz="1000" dirty="0">
              <a:latin typeface="Century Gothic"/>
              <a:cs typeface="Century Gothic"/>
            </a:endParaRPr>
          </a:p>
          <a:p>
            <a:pPr marL="12700">
              <a:lnSpc>
                <a:spcPct val="100000"/>
              </a:lnSpc>
            </a:pPr>
            <a:r>
              <a:rPr lang="en-US" sz="1200" b="1" dirty="0">
                <a:latin typeface="Century Gothic"/>
                <a:cs typeface="Century Gothic"/>
              </a:rPr>
              <a:t>Stuffed Pork Loin								41.10</a:t>
            </a:r>
            <a:endParaRPr lang="en-US" sz="1200" dirty="0">
              <a:latin typeface="Century Gothic"/>
              <a:cs typeface="Century Gothic"/>
            </a:endParaRPr>
          </a:p>
          <a:p>
            <a:pPr marL="12700" marR="118745">
              <a:lnSpc>
                <a:spcPct val="100000"/>
              </a:lnSpc>
            </a:pPr>
            <a:r>
              <a:rPr lang="en-US" sz="1000" dirty="0">
                <a:latin typeface="Century Gothic"/>
                <a:cs typeface="Century Gothic"/>
              </a:rPr>
              <a:t>Goat cheese, spinach and sun-dried tomato stuffing, roasted garlic demi.</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Stuffed Polenta Vol au Vent						32.40</a:t>
            </a:r>
            <a:endParaRPr lang="en-US" sz="1200" dirty="0">
              <a:latin typeface="Century Gothic"/>
              <a:cs typeface="Century Gothic"/>
            </a:endParaRPr>
          </a:p>
          <a:p>
            <a:pPr marL="12700" marR="283210">
              <a:lnSpc>
                <a:spcPct val="100000"/>
              </a:lnSpc>
            </a:pPr>
            <a:r>
              <a:rPr lang="en-US" sz="1000" dirty="0">
                <a:latin typeface="Century Gothic"/>
                <a:cs typeface="Century Gothic"/>
              </a:rPr>
              <a:t>Polenta vol au vent, quinoa roasted vegetable stuffing, smoked marinara, edamame </a:t>
            </a:r>
            <a:r>
              <a:rPr lang="en-US" sz="1000" dirty="0" err="1">
                <a:latin typeface="Century Gothic"/>
                <a:cs typeface="Century Gothic"/>
              </a:rPr>
              <a:t>creama</a:t>
            </a:r>
            <a:r>
              <a:rPr lang="en-US" sz="1000" dirty="0">
                <a:latin typeface="Century Gothic"/>
                <a:cs typeface="Century Gothic"/>
              </a:rPr>
              <a:t>.</a:t>
            </a: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6" name="TextBox 5">
            <a:extLst>
              <a:ext uri="{FF2B5EF4-FFF2-40B4-BE49-F238E27FC236}">
                <a16:creationId xmlns:a16="http://schemas.microsoft.com/office/drawing/2014/main" id="{A18D280F-1C7C-4A0F-B2ED-EBEBE0684324}"/>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15</a:t>
            </a:r>
          </a:p>
        </p:txBody>
      </p:sp>
    </p:spTree>
    <p:extLst>
      <p:ext uri="{BB962C8B-B14F-4D97-AF65-F5344CB8AC3E}">
        <p14:creationId xmlns:p14="http://schemas.microsoft.com/office/powerpoint/2010/main" val="398680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782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Buffet Accompaniments &amp; Desserts</a:t>
            </a:r>
          </a:p>
          <a:p>
            <a:pPr lvl="0"/>
            <a:r>
              <a:rPr lang="en-US" sz="1000" dirty="0">
                <a:solidFill>
                  <a:prstClr val="black"/>
                </a:solidFill>
                <a:latin typeface="Century Gothic" panose="020B0502020202020204" pitchFamily="34" charset="0"/>
              </a:rPr>
              <a:t>** Buffet dinners include baked rolls with butter, one salad, one hot accompaniment, steamed seasonal vegetables, one dessert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313504" y="7010166"/>
            <a:ext cx="6477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wish to add an additional entrée, salad, accompaniment or dessert, or require a special menu.</a:t>
            </a:r>
          </a:p>
        </p:txBody>
      </p:sp>
      <p:sp>
        <p:nvSpPr>
          <p:cNvPr id="6" name="object 2">
            <a:extLst>
              <a:ext uri="{FF2B5EF4-FFF2-40B4-BE49-F238E27FC236}">
                <a16:creationId xmlns:a16="http://schemas.microsoft.com/office/drawing/2014/main" id="{C09F59F5-96FE-42FA-8514-43E8CEE1DE0E}"/>
              </a:ext>
            </a:extLst>
          </p:cNvPr>
          <p:cNvSpPr txBox="1"/>
          <p:nvPr/>
        </p:nvSpPr>
        <p:spPr>
          <a:xfrm>
            <a:off x="239396" y="2208550"/>
            <a:ext cx="3189604" cy="4414029"/>
          </a:xfrm>
          <a:prstGeom prst="rect">
            <a:avLst/>
          </a:prstGeom>
        </p:spPr>
        <p:txBody>
          <a:bodyPr vert="horz" wrap="square" lIns="0" tIns="12700" rIns="0" bIns="0" rtlCol="0">
            <a:spAutoFit/>
          </a:bodyPr>
          <a:lstStyle/>
          <a:p>
            <a:pPr marL="12700">
              <a:lnSpc>
                <a:spcPct val="100000"/>
              </a:lnSpc>
              <a:spcBef>
                <a:spcPts val="100"/>
              </a:spcBef>
            </a:pPr>
            <a:r>
              <a:rPr sz="1200" b="1" u="sng" dirty="0">
                <a:latin typeface="Century Gothic"/>
                <a:cs typeface="Century Gothic"/>
              </a:rPr>
              <a:t>S</a:t>
            </a:r>
            <a:r>
              <a:rPr lang="en-US" sz="1200" b="1" u="sng" dirty="0">
                <a:latin typeface="Century Gothic"/>
                <a:cs typeface="Century Gothic"/>
              </a:rPr>
              <a:t>alad: Choose One</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Heritage Blend Market Greens 	</a:t>
            </a:r>
          </a:p>
          <a:p>
            <a:r>
              <a:rPr lang="en-CA" sz="900" dirty="0">
                <a:latin typeface="Century Gothic" panose="020B0502020202020204" pitchFamily="34" charset="0"/>
              </a:rPr>
              <a:t>Market greens, seasonal vegetables, tomato, cucumber, julienne carrot, ranch or balsamic vinaigrette.</a:t>
            </a:r>
          </a:p>
          <a:p>
            <a:endParaRPr lang="en-CA" sz="1200" b="1" dirty="0">
              <a:latin typeface="Century Gothic" panose="020B0502020202020204" pitchFamily="34" charset="0"/>
            </a:endParaRPr>
          </a:p>
          <a:p>
            <a:r>
              <a:rPr lang="en-CA" sz="1000" b="1" dirty="0">
                <a:latin typeface="Century Gothic" panose="020B0502020202020204" pitchFamily="34" charset="0"/>
              </a:rPr>
              <a:t>Spinach and Mandarin Salad 		</a:t>
            </a:r>
          </a:p>
          <a:p>
            <a:r>
              <a:rPr lang="en-CA" sz="900" dirty="0">
                <a:latin typeface="Century Gothic" panose="020B0502020202020204" pitchFamily="34" charset="0"/>
              </a:rPr>
              <a:t>Baby spinach, mandarin oranges, </a:t>
            </a:r>
            <a:r>
              <a:rPr lang="en-CA" sz="900" dirty="0" err="1">
                <a:latin typeface="Century Gothic" panose="020B0502020202020204" pitchFamily="34" charset="0"/>
              </a:rPr>
              <a:t>mozza</a:t>
            </a:r>
            <a:r>
              <a:rPr lang="en-CA" sz="900" dirty="0">
                <a:latin typeface="Century Gothic" panose="020B0502020202020204" pitchFamily="34" charset="0"/>
              </a:rPr>
              <a:t> cheese, red onions, sliced mushrooms, poppyseed or balsamic vinaigrette.</a:t>
            </a:r>
            <a:endParaRPr lang="en-CA" sz="900" b="1" spc="-5" dirty="0">
              <a:latin typeface="Century Gothic" panose="020B0502020202020204" pitchFamily="34" charset="0"/>
              <a:cs typeface="Century Gothic"/>
            </a:endParaRPr>
          </a:p>
          <a:p>
            <a:pPr marL="12700">
              <a:lnSpc>
                <a:spcPct val="100000"/>
              </a:lnSpc>
              <a:spcBef>
                <a:spcPts val="1200"/>
              </a:spcBef>
            </a:pPr>
            <a:r>
              <a:rPr lang="en-US" sz="1000" b="1" dirty="0">
                <a:latin typeface="Century Gothic"/>
                <a:cs typeface="Century Gothic"/>
              </a:rPr>
              <a:t>Classic Caesar</a:t>
            </a:r>
            <a:r>
              <a:rPr lang="en-US" sz="1000" b="1" spc="-35" dirty="0">
                <a:latin typeface="Century Gothic"/>
                <a:cs typeface="Century Gothic"/>
              </a:rPr>
              <a:t> </a:t>
            </a:r>
            <a:r>
              <a:rPr lang="en-US" sz="1000" b="1" dirty="0">
                <a:latin typeface="Century Gothic"/>
                <a:cs typeface="Century Gothic"/>
              </a:rPr>
              <a:t>Salad			</a:t>
            </a:r>
            <a:endParaRPr lang="en-US" sz="1000" dirty="0">
              <a:latin typeface="Century Gothic"/>
              <a:cs typeface="Century Gothic"/>
            </a:endParaRPr>
          </a:p>
          <a:p>
            <a:pPr marL="12700" marR="151765">
              <a:lnSpc>
                <a:spcPct val="100000"/>
              </a:lnSpc>
            </a:pPr>
            <a:r>
              <a:rPr lang="en-US" sz="900" spc="-5" dirty="0">
                <a:latin typeface="Century Gothic"/>
                <a:cs typeface="Century Gothic"/>
              </a:rPr>
              <a:t>Crisp romaine, smoked bacon, herbed croutons, parmesan curls, creamy lemon garlic dressing. </a:t>
            </a:r>
            <a:endParaRPr lang="en-US" sz="900" dirty="0">
              <a:latin typeface="Century Gothic"/>
              <a:cs typeface="Century Gothic"/>
            </a:endParaRPr>
          </a:p>
          <a:p>
            <a:endParaRPr lang="en-CA" sz="900" b="1" spc="-5" dirty="0">
              <a:latin typeface="Century Gothic" panose="020B0502020202020204" pitchFamily="34" charset="0"/>
              <a:cs typeface="Century Gothic"/>
            </a:endParaRPr>
          </a:p>
          <a:p>
            <a:r>
              <a:rPr lang="en-US" sz="1000" b="1" spc="-5" dirty="0">
                <a:latin typeface="Century Gothic"/>
                <a:cs typeface="Century Gothic"/>
              </a:rPr>
              <a:t>Mediterranean Pasta Salad		</a:t>
            </a:r>
            <a:endParaRPr sz="1000" dirty="0">
              <a:latin typeface="Century Gothic"/>
              <a:cs typeface="Century Gothic"/>
            </a:endParaRPr>
          </a:p>
          <a:p>
            <a:pPr marL="12700" marR="251460">
              <a:lnSpc>
                <a:spcPct val="100000"/>
              </a:lnSpc>
            </a:pPr>
            <a:r>
              <a:rPr lang="en-US" sz="900" dirty="0">
                <a:latin typeface="Century Gothic"/>
                <a:cs typeface="Century Gothic"/>
              </a:rPr>
              <a:t>Rotini, cucumber, red onion, tomato, olives, feta cheese, herbed dressing.</a:t>
            </a:r>
          </a:p>
          <a:p>
            <a:pPr marL="12700" marR="251460">
              <a:lnSpc>
                <a:spcPct val="100000"/>
              </a:lnSpc>
            </a:pPr>
            <a:endParaRPr lang="en-US" sz="1000" dirty="0">
              <a:latin typeface="Century Gothic"/>
              <a:cs typeface="Century Gothic"/>
            </a:endParaRPr>
          </a:p>
          <a:p>
            <a:pPr marL="12700" marR="251460">
              <a:lnSpc>
                <a:spcPct val="100000"/>
              </a:lnSpc>
            </a:pPr>
            <a:r>
              <a:rPr lang="en-US" sz="1000" b="1" dirty="0">
                <a:latin typeface="Century Gothic"/>
                <a:cs typeface="Century Gothic"/>
              </a:rPr>
              <a:t>Red Bliss Potato Salad			</a:t>
            </a:r>
            <a:endParaRPr lang="en-US" sz="1000" dirty="0">
              <a:latin typeface="Century Gothic"/>
              <a:cs typeface="Century Gothic"/>
            </a:endParaRPr>
          </a:p>
          <a:p>
            <a:pPr marL="12700" marR="251460">
              <a:lnSpc>
                <a:spcPct val="100000"/>
              </a:lnSpc>
            </a:pPr>
            <a:r>
              <a:rPr lang="en-US" sz="900" dirty="0">
                <a:latin typeface="Century Gothic"/>
                <a:cs typeface="Century Gothic"/>
              </a:rPr>
              <a:t>Baby red potato, green onion, hard boiled egg, fresh dill, </a:t>
            </a:r>
            <a:r>
              <a:rPr lang="en-US" sz="900" dirty="0" err="1">
                <a:latin typeface="Century Gothic"/>
                <a:cs typeface="Century Gothic"/>
              </a:rPr>
              <a:t>dijon</a:t>
            </a:r>
            <a:r>
              <a:rPr lang="en-US" sz="900" dirty="0">
                <a:latin typeface="Century Gothic"/>
                <a:cs typeface="Century Gothic"/>
              </a:rPr>
              <a:t> mayonnaise.</a:t>
            </a:r>
          </a:p>
          <a:p>
            <a:pPr marL="12700" marR="251460">
              <a:lnSpc>
                <a:spcPct val="100000"/>
              </a:lnSpc>
            </a:pPr>
            <a:endParaRPr lang="en-US" sz="900" dirty="0">
              <a:latin typeface="Century Gothic"/>
              <a:cs typeface="Century Gothic"/>
            </a:endParaRPr>
          </a:p>
          <a:p>
            <a:pPr marL="12700" marR="251460">
              <a:lnSpc>
                <a:spcPct val="100000"/>
              </a:lnSpc>
            </a:pPr>
            <a:r>
              <a:rPr lang="en-US" sz="1000" b="1" dirty="0">
                <a:latin typeface="Century Gothic"/>
                <a:cs typeface="Century Gothic"/>
              </a:rPr>
              <a:t>Quinoa Tabbouleh</a:t>
            </a:r>
          </a:p>
          <a:p>
            <a:pPr marL="12700" marR="251460">
              <a:lnSpc>
                <a:spcPct val="100000"/>
              </a:lnSpc>
            </a:pPr>
            <a:r>
              <a:rPr lang="en-US" sz="900" dirty="0">
                <a:latin typeface="Century Gothic"/>
                <a:cs typeface="Century Gothic"/>
              </a:rPr>
              <a:t>Lemon </a:t>
            </a:r>
            <a:r>
              <a:rPr lang="en-US" sz="900" dirty="0" err="1">
                <a:latin typeface="Century Gothic"/>
                <a:cs typeface="Century Gothic"/>
              </a:rPr>
              <a:t>tumeric</a:t>
            </a:r>
            <a:r>
              <a:rPr lang="en-US" sz="900" dirty="0">
                <a:latin typeface="Century Gothic"/>
                <a:cs typeface="Century Gothic"/>
              </a:rPr>
              <a:t> quinoa, fresh parsley, tomato, cucumber, red onion, fresh lemon and olive oil.</a:t>
            </a:r>
          </a:p>
          <a:p>
            <a:pPr marL="12700" marR="251460">
              <a:lnSpc>
                <a:spcPct val="100000"/>
              </a:lnSpc>
            </a:pPr>
            <a:endParaRPr lang="en-US" sz="900" dirty="0">
              <a:latin typeface="Century Gothic"/>
              <a:cs typeface="Century Gothic"/>
            </a:endParaRPr>
          </a:p>
          <a:p>
            <a:pPr marL="12700" marR="251460">
              <a:lnSpc>
                <a:spcPct val="100000"/>
              </a:lnSpc>
            </a:pPr>
            <a:r>
              <a:rPr lang="en-US" sz="1000" b="1" dirty="0">
                <a:latin typeface="Century Gothic"/>
                <a:cs typeface="Century Gothic"/>
              </a:rPr>
              <a:t>Creamy Coleslaw</a:t>
            </a:r>
          </a:p>
          <a:p>
            <a:pPr marL="12700" marR="251460">
              <a:lnSpc>
                <a:spcPct val="100000"/>
              </a:lnSpc>
            </a:pPr>
            <a:r>
              <a:rPr lang="en-US" sz="900" dirty="0">
                <a:latin typeface="Century Gothic"/>
                <a:cs typeface="Century Gothic"/>
              </a:rPr>
              <a:t>Crisp cabbage, carrot, creamy house made dressing.</a:t>
            </a:r>
          </a:p>
        </p:txBody>
      </p:sp>
      <p:sp>
        <p:nvSpPr>
          <p:cNvPr id="7" name="object 2">
            <a:extLst>
              <a:ext uri="{FF2B5EF4-FFF2-40B4-BE49-F238E27FC236}">
                <a16:creationId xmlns:a16="http://schemas.microsoft.com/office/drawing/2014/main" id="{3A9BDC68-ED77-4D66-A29E-21186BF8768C}"/>
              </a:ext>
            </a:extLst>
          </p:cNvPr>
          <p:cNvSpPr txBox="1"/>
          <p:nvPr/>
        </p:nvSpPr>
        <p:spPr>
          <a:xfrm>
            <a:off x="3657600" y="5422249"/>
            <a:ext cx="2839814" cy="1259319"/>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Additions</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Crudité and Dip 		$5.40</a:t>
            </a:r>
          </a:p>
          <a:p>
            <a:pPr marL="12700">
              <a:lnSpc>
                <a:spcPct val="100000"/>
              </a:lnSpc>
              <a:spcBef>
                <a:spcPts val="1200"/>
              </a:spcBef>
            </a:pPr>
            <a:r>
              <a:rPr lang="en-CA" sz="1000" b="1" dirty="0">
                <a:latin typeface="Century Gothic" panose="020B0502020202020204" pitchFamily="34" charset="0"/>
              </a:rPr>
              <a:t>Domestic Cheese Tray	$6.30</a:t>
            </a:r>
          </a:p>
          <a:p>
            <a:pPr marL="12700">
              <a:lnSpc>
                <a:spcPct val="100000"/>
              </a:lnSpc>
              <a:spcBef>
                <a:spcPts val="1200"/>
              </a:spcBef>
            </a:pPr>
            <a:r>
              <a:rPr lang="en-CA" sz="1000" b="1" dirty="0">
                <a:latin typeface="Century Gothic" panose="020B0502020202020204" pitchFamily="34" charset="0"/>
              </a:rPr>
              <a:t>Macaroni and Cheese	$5.40</a:t>
            </a:r>
          </a:p>
          <a:p>
            <a:r>
              <a:rPr lang="en-CA" sz="900" dirty="0">
                <a:latin typeface="Century Gothic" panose="020B0502020202020204" pitchFamily="34" charset="0"/>
              </a:rPr>
              <a:t>.</a:t>
            </a:r>
          </a:p>
        </p:txBody>
      </p:sp>
      <p:sp>
        <p:nvSpPr>
          <p:cNvPr id="8" name="object 2">
            <a:extLst>
              <a:ext uri="{FF2B5EF4-FFF2-40B4-BE49-F238E27FC236}">
                <a16:creationId xmlns:a16="http://schemas.microsoft.com/office/drawing/2014/main" id="{90995471-FBD9-4A0A-A80A-52E6E869C32E}"/>
              </a:ext>
            </a:extLst>
          </p:cNvPr>
          <p:cNvSpPr txBox="1"/>
          <p:nvPr/>
        </p:nvSpPr>
        <p:spPr>
          <a:xfrm>
            <a:off x="3657600" y="1828800"/>
            <a:ext cx="2839814" cy="1736373"/>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Accompaniment: Choose One</a:t>
            </a:r>
            <a:endParaRPr lang="en-US" sz="1200" u="sng" dirty="0">
              <a:latin typeface="Century Gothic"/>
              <a:cs typeface="Century Gothic"/>
            </a:endParaRPr>
          </a:p>
          <a:p>
            <a:pPr marL="12700">
              <a:spcBef>
                <a:spcPts val="1200"/>
              </a:spcBef>
            </a:pPr>
            <a:r>
              <a:rPr lang="en-US" sz="1000" b="1" dirty="0">
                <a:latin typeface="Century Gothic" panose="020B0502020202020204" pitchFamily="34" charset="0"/>
              </a:rPr>
              <a:t>◦	Sour Cream Whipped Potatoes</a:t>
            </a:r>
          </a:p>
          <a:p>
            <a:pPr marL="12700">
              <a:spcBef>
                <a:spcPts val="1200"/>
              </a:spcBef>
            </a:pPr>
            <a:r>
              <a:rPr lang="en-US" sz="1000" b="1" dirty="0">
                <a:latin typeface="Century Gothic" panose="020B0502020202020204" pitchFamily="34" charset="0"/>
              </a:rPr>
              <a:t>◦	Roasted Baby Potatoes</a:t>
            </a:r>
          </a:p>
          <a:p>
            <a:pPr marL="12700">
              <a:spcBef>
                <a:spcPts val="1200"/>
              </a:spcBef>
            </a:pPr>
            <a:r>
              <a:rPr lang="en-US" sz="1000" b="1" dirty="0">
                <a:latin typeface="Century Gothic" panose="020B0502020202020204" pitchFamily="34" charset="0"/>
              </a:rPr>
              <a:t>◦	Savory Sweet Potato</a:t>
            </a:r>
          </a:p>
          <a:p>
            <a:pPr marL="12700">
              <a:spcBef>
                <a:spcPts val="1200"/>
              </a:spcBef>
            </a:pPr>
            <a:r>
              <a:rPr lang="en-US" sz="1000" b="1" dirty="0">
                <a:latin typeface="Century Gothic" panose="020B0502020202020204" pitchFamily="34" charset="0"/>
              </a:rPr>
              <a:t>◦	Herb Rice Pilaf</a:t>
            </a:r>
          </a:p>
          <a:p>
            <a:endParaRPr lang="en-US" sz="1000" b="1" dirty="0">
              <a:latin typeface="Century Gothic" panose="020B0502020202020204" pitchFamily="34" charset="0"/>
            </a:endParaRPr>
          </a:p>
          <a:p>
            <a:r>
              <a:rPr lang="en-US" sz="1000" b="1" dirty="0">
                <a:latin typeface="Century Gothic" panose="020B0502020202020204" pitchFamily="34" charset="0"/>
              </a:rPr>
              <a:t>◦	Tomato Vegetable Pasta</a:t>
            </a:r>
          </a:p>
        </p:txBody>
      </p:sp>
      <p:sp>
        <p:nvSpPr>
          <p:cNvPr id="9" name="object 2">
            <a:extLst>
              <a:ext uri="{FF2B5EF4-FFF2-40B4-BE49-F238E27FC236}">
                <a16:creationId xmlns:a16="http://schemas.microsoft.com/office/drawing/2014/main" id="{28F471EF-F93B-4365-B04C-990612705157}"/>
              </a:ext>
            </a:extLst>
          </p:cNvPr>
          <p:cNvSpPr txBox="1"/>
          <p:nvPr/>
        </p:nvSpPr>
        <p:spPr>
          <a:xfrm>
            <a:off x="3657600" y="3716654"/>
            <a:ext cx="2839814" cy="1705595"/>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Dessert: Choose One</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	Assorted Pies and Squares</a:t>
            </a:r>
          </a:p>
          <a:p>
            <a:pPr marL="12700">
              <a:lnSpc>
                <a:spcPct val="100000"/>
              </a:lnSpc>
              <a:spcBef>
                <a:spcPts val="1200"/>
              </a:spcBef>
            </a:pPr>
            <a:r>
              <a:rPr lang="en-CA" sz="1000" b="1" dirty="0">
                <a:latin typeface="Century Gothic" panose="020B0502020202020204" pitchFamily="34" charset="0"/>
              </a:rPr>
              <a:t>◦	Gourmet Cakes and Cookies</a:t>
            </a:r>
          </a:p>
          <a:p>
            <a:endParaRPr lang="en-CA" sz="900" dirty="0">
              <a:latin typeface="Century Gothic" panose="020B0502020202020204" pitchFamily="34" charset="0"/>
            </a:endParaRPr>
          </a:p>
          <a:p>
            <a:r>
              <a:rPr lang="en-CA" sz="1000" b="1" dirty="0">
                <a:latin typeface="Century Gothic" panose="020B0502020202020204" pitchFamily="34" charset="0"/>
              </a:rPr>
              <a:t>◦	Chocolate Brownie with Strawberry or raspberry Coulis &amp; Whipped Cream  </a:t>
            </a:r>
          </a:p>
          <a:p>
            <a:endParaRPr lang="en-CA" sz="1000" b="1" dirty="0">
              <a:latin typeface="Century Gothic" panose="020B0502020202020204" pitchFamily="34" charset="0"/>
            </a:endParaRPr>
          </a:p>
          <a:p>
            <a:r>
              <a:rPr lang="en-CA" sz="1000" b="1" dirty="0">
                <a:latin typeface="Century Gothic" panose="020B0502020202020204" pitchFamily="34" charset="0"/>
              </a:rPr>
              <a:t>◦	Fresh Fruit Tray</a:t>
            </a:r>
          </a:p>
          <a:p>
            <a:r>
              <a:rPr lang="en-CA" sz="900" dirty="0">
                <a:latin typeface="Century Gothic" panose="020B0502020202020204" pitchFamily="34" charset="0"/>
              </a:rPr>
              <a:t>.  </a:t>
            </a:r>
          </a:p>
        </p:txBody>
      </p:sp>
      <p:sp>
        <p:nvSpPr>
          <p:cNvPr id="10" name="TextBox 9">
            <a:extLst>
              <a:ext uri="{FF2B5EF4-FFF2-40B4-BE49-F238E27FC236}">
                <a16:creationId xmlns:a16="http://schemas.microsoft.com/office/drawing/2014/main" id="{BB9B1DE7-ECA8-4F44-8958-8285B4DD2527}"/>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16</a:t>
            </a:r>
          </a:p>
        </p:txBody>
      </p:sp>
    </p:spTree>
    <p:extLst>
      <p:ext uri="{BB962C8B-B14F-4D97-AF65-F5344CB8AC3E}">
        <p14:creationId xmlns:p14="http://schemas.microsoft.com/office/powerpoint/2010/main" val="289159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782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Canape and hors d’oeuvres</a:t>
            </a:r>
          </a:p>
          <a:p>
            <a:pPr lvl="0"/>
            <a:r>
              <a:rPr lang="en-US" sz="1000" dirty="0">
                <a:solidFill>
                  <a:prstClr val="black"/>
                </a:solidFill>
                <a:latin typeface="Century Gothic" panose="020B0502020202020204" pitchFamily="34" charset="0"/>
              </a:rPr>
              <a:t>**Minimum of 3 dozen per selection.</a:t>
            </a:r>
          </a:p>
          <a:p>
            <a:pPr lvl="0"/>
            <a:r>
              <a:rPr lang="en-US" sz="1000" dirty="0">
                <a:solidFill>
                  <a:prstClr val="black"/>
                </a:solidFill>
                <a:latin typeface="Century Gothic" panose="020B0502020202020204" pitchFamily="34" charset="0"/>
              </a:rPr>
              <a:t>***Priced per dozen.</a:t>
            </a:r>
          </a:p>
          <a:p>
            <a:pPr lvl="0"/>
            <a:r>
              <a:rPr lang="en-US" sz="1000" dirty="0">
                <a:solidFill>
                  <a:prstClr val="black"/>
                </a:solidFill>
                <a:latin typeface="Century Gothic" panose="020B0502020202020204" pitchFamily="34" charset="0"/>
              </a:rPr>
              <a:t>****Recommend 3-5 pieces for pre dinner reception and 10-12 pieces for cocktail parties.</a:t>
            </a:r>
          </a:p>
          <a:p>
            <a:pPr lvl="0"/>
            <a:endParaRPr lang="en-US" sz="1000" dirty="0">
              <a:solidFill>
                <a:prstClr val="black"/>
              </a:solidFill>
              <a:latin typeface="Century Gothic" panose="020B0502020202020204" pitchFamily="34" charset="0"/>
            </a:endParaRP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1066800" y="7197416"/>
            <a:ext cx="6477000" cy="276999"/>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require a special menu.</a:t>
            </a:r>
          </a:p>
        </p:txBody>
      </p:sp>
      <p:sp>
        <p:nvSpPr>
          <p:cNvPr id="10" name="TextBox 9">
            <a:extLst>
              <a:ext uri="{FF2B5EF4-FFF2-40B4-BE49-F238E27FC236}">
                <a16:creationId xmlns:a16="http://schemas.microsoft.com/office/drawing/2014/main" id="{BB9B1DE7-ECA8-4F44-8958-8285B4DD2527}"/>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17</a:t>
            </a:r>
          </a:p>
        </p:txBody>
      </p:sp>
      <p:sp>
        <p:nvSpPr>
          <p:cNvPr id="11" name="object 8">
            <a:extLst>
              <a:ext uri="{FF2B5EF4-FFF2-40B4-BE49-F238E27FC236}">
                <a16:creationId xmlns:a16="http://schemas.microsoft.com/office/drawing/2014/main" id="{814B18CD-98EF-464D-B70D-2BCD679EBFD9}"/>
              </a:ext>
            </a:extLst>
          </p:cNvPr>
          <p:cNvSpPr txBox="1"/>
          <p:nvPr/>
        </p:nvSpPr>
        <p:spPr>
          <a:xfrm>
            <a:off x="599735" y="1647671"/>
            <a:ext cx="6258265" cy="5608715"/>
          </a:xfrm>
          <a:prstGeom prst="rect">
            <a:avLst/>
          </a:prstGeom>
        </p:spPr>
        <p:txBody>
          <a:bodyPr vert="horz" wrap="square" lIns="0" tIns="88900" rIns="0" bIns="0" rtlCol="0">
            <a:spAutoFit/>
          </a:bodyPr>
          <a:lstStyle/>
          <a:p>
            <a:pPr marL="12700">
              <a:lnSpc>
                <a:spcPct val="100000"/>
              </a:lnSpc>
              <a:spcBef>
                <a:spcPts val="700"/>
              </a:spcBef>
            </a:pPr>
            <a:r>
              <a:rPr sz="1200" b="1" u="sng" dirty="0">
                <a:latin typeface="Century Gothic"/>
                <a:cs typeface="Century Gothic"/>
              </a:rPr>
              <a:t>C</a:t>
            </a:r>
            <a:r>
              <a:rPr lang="en-US" sz="1200" b="1" u="sng" dirty="0">
                <a:latin typeface="Century Gothic"/>
                <a:cs typeface="Century Gothic"/>
              </a:rPr>
              <a:t>old Canapes</a:t>
            </a:r>
            <a:endParaRPr sz="1200" b="1" u="sng" dirty="0">
              <a:latin typeface="Century Gothic"/>
              <a:cs typeface="Century Gothic"/>
            </a:endParaRPr>
          </a:p>
          <a:p>
            <a:pPr marL="12700">
              <a:lnSpc>
                <a:spcPct val="100000"/>
              </a:lnSpc>
              <a:spcBef>
                <a:spcPts val="600"/>
              </a:spcBef>
            </a:pPr>
            <a:r>
              <a:rPr lang="en-US" sz="1000" b="1" dirty="0">
                <a:latin typeface="Century Gothic"/>
                <a:cs typeface="Century Gothic"/>
              </a:rPr>
              <a:t>Citrus</a:t>
            </a:r>
            <a:r>
              <a:rPr sz="1000" b="1" dirty="0">
                <a:latin typeface="Century Gothic"/>
                <a:cs typeface="Century Gothic"/>
              </a:rPr>
              <a:t> </a:t>
            </a:r>
            <a:r>
              <a:rPr lang="en-US" sz="1000" b="1" dirty="0">
                <a:latin typeface="Century Gothic"/>
                <a:cs typeface="Century Gothic"/>
              </a:rPr>
              <a:t>c</a:t>
            </a:r>
            <a:r>
              <a:rPr sz="1000" b="1" dirty="0">
                <a:latin typeface="Century Gothic"/>
                <a:cs typeface="Century Gothic"/>
              </a:rPr>
              <a:t>ured </a:t>
            </a:r>
            <a:r>
              <a:rPr lang="en-US" sz="1000" b="1" dirty="0">
                <a:latin typeface="Century Gothic"/>
                <a:cs typeface="Century Gothic"/>
              </a:rPr>
              <a:t>s</a:t>
            </a:r>
            <a:r>
              <a:rPr sz="1000" b="1" spc="-5" dirty="0">
                <a:latin typeface="Century Gothic"/>
                <a:cs typeface="Century Gothic"/>
              </a:rPr>
              <a:t>almon, </a:t>
            </a:r>
            <a:r>
              <a:rPr lang="en-US" sz="1000" b="1" spc="-5" dirty="0">
                <a:latin typeface="Century Gothic"/>
                <a:cs typeface="Century Gothic"/>
              </a:rPr>
              <a:t>c</a:t>
            </a:r>
            <a:r>
              <a:rPr sz="1000" b="1" dirty="0">
                <a:latin typeface="Century Gothic"/>
                <a:cs typeface="Century Gothic"/>
              </a:rPr>
              <a:t>ucumber</a:t>
            </a:r>
            <a:r>
              <a:rPr lang="en-US" sz="1000" b="1" dirty="0">
                <a:latin typeface="Century Gothic"/>
                <a:cs typeface="Century Gothic"/>
              </a:rPr>
              <a:t> caper</a:t>
            </a:r>
            <a:r>
              <a:rPr sz="1000" b="1" spc="-55" dirty="0">
                <a:latin typeface="Century Gothic"/>
                <a:cs typeface="Century Gothic"/>
              </a:rPr>
              <a:t> </a:t>
            </a:r>
            <a:r>
              <a:rPr lang="en-US" sz="1000" b="1" spc="-55" dirty="0">
                <a:latin typeface="Century Gothic"/>
                <a:cs typeface="Century Gothic"/>
              </a:rPr>
              <a:t>r</a:t>
            </a:r>
            <a:r>
              <a:rPr sz="1000" b="1" spc="-5" dirty="0">
                <a:latin typeface="Century Gothic"/>
                <a:cs typeface="Century Gothic"/>
              </a:rPr>
              <a:t>elish</a:t>
            </a:r>
            <a:r>
              <a:rPr lang="en-US" sz="1000" b="1" spc="-5" dirty="0">
                <a:latin typeface="Century Gothic"/>
                <a:cs typeface="Century Gothic"/>
              </a:rPr>
              <a:t>, crostini					</a:t>
            </a:r>
            <a:r>
              <a:rPr lang="en-CA" sz="1000" b="1" spc="-5" dirty="0">
                <a:latin typeface="Century Gothic"/>
                <a:cs typeface="Century Gothic"/>
              </a:rPr>
              <a:t>27.80</a:t>
            </a:r>
            <a:endParaRPr sz="1000" dirty="0">
              <a:latin typeface="Century Gothic"/>
              <a:cs typeface="Century Gothic"/>
            </a:endParaRPr>
          </a:p>
          <a:p>
            <a:pPr marL="12700" marR="302260">
              <a:lnSpc>
                <a:spcPct val="100000"/>
              </a:lnSpc>
              <a:spcBef>
                <a:spcPts val="600"/>
              </a:spcBef>
            </a:pPr>
            <a:r>
              <a:rPr lang="en-US" sz="1000" b="1" dirty="0">
                <a:latin typeface="Century Gothic"/>
                <a:cs typeface="Century Gothic"/>
              </a:rPr>
              <a:t>Beef tenderloin carpaccio</a:t>
            </a:r>
            <a:r>
              <a:rPr sz="1000" b="1" dirty="0">
                <a:latin typeface="Century Gothic"/>
                <a:cs typeface="Century Gothic"/>
              </a:rPr>
              <a:t>, </a:t>
            </a:r>
            <a:r>
              <a:rPr lang="en-US" sz="1000" b="1" dirty="0">
                <a:latin typeface="Century Gothic"/>
                <a:cs typeface="Century Gothic"/>
              </a:rPr>
              <a:t>blueberry syrup</a:t>
            </a:r>
            <a:r>
              <a:rPr sz="1000" b="1" dirty="0">
                <a:latin typeface="Century Gothic"/>
                <a:cs typeface="Century Gothic"/>
              </a:rPr>
              <a:t>,</a:t>
            </a:r>
            <a:r>
              <a:rPr lang="en-US" sz="1000" b="1" dirty="0">
                <a:latin typeface="Century Gothic"/>
                <a:cs typeface="Century Gothic"/>
              </a:rPr>
              <a:t> 	cucumber cracker			</a:t>
            </a:r>
            <a:r>
              <a:rPr lang="en-CA" sz="1000" b="1" dirty="0">
                <a:latin typeface="Century Gothic"/>
                <a:cs typeface="Century Gothic"/>
              </a:rPr>
              <a:t>32.40</a:t>
            </a:r>
            <a:endParaRPr sz="1000" dirty="0">
              <a:latin typeface="Century Gothic"/>
              <a:cs typeface="Century Gothic"/>
            </a:endParaRPr>
          </a:p>
          <a:p>
            <a:pPr marL="12700">
              <a:lnSpc>
                <a:spcPct val="100000"/>
              </a:lnSpc>
              <a:spcBef>
                <a:spcPts val="600"/>
              </a:spcBef>
            </a:pPr>
            <a:r>
              <a:rPr lang="en-US" sz="1000" b="1" spc="-5" dirty="0">
                <a:latin typeface="Century Gothic"/>
                <a:cs typeface="Century Gothic"/>
              </a:rPr>
              <a:t>Sweet chili prawns, grilled pineapple, fresh basil					</a:t>
            </a:r>
            <a:r>
              <a:rPr lang="en-CA" sz="1000" b="1" spc="-5" dirty="0">
                <a:latin typeface="Century Gothic"/>
                <a:cs typeface="Century Gothic"/>
              </a:rPr>
              <a:t>27.80</a:t>
            </a:r>
            <a:endParaRPr sz="1000" dirty="0">
              <a:latin typeface="Century Gothic"/>
              <a:cs typeface="Century Gothic"/>
            </a:endParaRPr>
          </a:p>
          <a:p>
            <a:pPr marL="12700" marR="596265">
              <a:lnSpc>
                <a:spcPct val="100000"/>
              </a:lnSpc>
              <a:spcBef>
                <a:spcPts val="600"/>
              </a:spcBef>
            </a:pPr>
            <a:r>
              <a:rPr lang="en-US" sz="1000" b="1" spc="-5" dirty="0">
                <a:latin typeface="Century Gothic"/>
                <a:cs typeface="Century Gothic"/>
              </a:rPr>
              <a:t>Peppered </a:t>
            </a:r>
            <a:r>
              <a:rPr lang="en-US" sz="1000" b="1" spc="-5" dirty="0" err="1">
                <a:latin typeface="Century Gothic"/>
                <a:cs typeface="Century Gothic"/>
              </a:rPr>
              <a:t>boursin</a:t>
            </a:r>
            <a:r>
              <a:rPr lang="en-US" sz="1000" b="1" spc="-5" dirty="0">
                <a:latin typeface="Century Gothic"/>
                <a:cs typeface="Century Gothic"/>
              </a:rPr>
              <a:t> cheese, fresh berries, crostini					</a:t>
            </a:r>
            <a:r>
              <a:rPr lang="en-CA" sz="1000" b="1" spc="-5" dirty="0">
                <a:latin typeface="Century Gothic"/>
                <a:cs typeface="Century Gothic"/>
              </a:rPr>
              <a:t>22.60</a:t>
            </a:r>
            <a:endParaRPr sz="1000" dirty="0">
              <a:latin typeface="Century Gothic"/>
              <a:cs typeface="Century Gothic"/>
            </a:endParaRPr>
          </a:p>
          <a:p>
            <a:pPr marL="12700" marR="15875">
              <a:lnSpc>
                <a:spcPct val="141700"/>
              </a:lnSpc>
            </a:pPr>
            <a:r>
              <a:rPr lang="en-US" sz="1000" b="1" spc="-5" dirty="0">
                <a:latin typeface="Century Gothic"/>
                <a:cs typeface="Century Gothic"/>
              </a:rPr>
              <a:t>House made </a:t>
            </a:r>
            <a:r>
              <a:rPr lang="en-US" sz="1000" b="1" spc="-5" dirty="0" err="1">
                <a:latin typeface="Century Gothic"/>
                <a:cs typeface="Century Gothic"/>
              </a:rPr>
              <a:t>bilini</a:t>
            </a:r>
            <a:r>
              <a:rPr lang="en-US" sz="1000" b="1" spc="-5" dirty="0">
                <a:latin typeface="Century Gothic"/>
                <a:cs typeface="Century Gothic"/>
              </a:rPr>
              <a:t>, roasted beet hummus, crisp chickpeas, celery greens		22.60</a:t>
            </a:r>
          </a:p>
          <a:p>
            <a:pPr marL="12700" marR="15875">
              <a:lnSpc>
                <a:spcPct val="141700"/>
              </a:lnSpc>
            </a:pPr>
            <a:r>
              <a:rPr lang="en-US" sz="1000" b="1" spc="-5" dirty="0">
                <a:latin typeface="Century Gothic"/>
                <a:cs typeface="Century Gothic"/>
              </a:rPr>
              <a:t>Thai salad rolls, marinated vegetables, rice paper, </a:t>
            </a:r>
            <a:r>
              <a:rPr lang="en-US" sz="1000" b="1" spc="-5" dirty="0" err="1">
                <a:latin typeface="Century Gothic"/>
                <a:cs typeface="Century Gothic"/>
              </a:rPr>
              <a:t>thai</a:t>
            </a:r>
            <a:r>
              <a:rPr lang="en-US" sz="1000" b="1" spc="-5" dirty="0">
                <a:latin typeface="Century Gothic"/>
                <a:cs typeface="Century Gothic"/>
              </a:rPr>
              <a:t> basil dip			22.60</a:t>
            </a:r>
          </a:p>
          <a:p>
            <a:pPr marL="12700" marR="15875">
              <a:lnSpc>
                <a:spcPct val="141700"/>
              </a:lnSpc>
            </a:pPr>
            <a:endParaRPr lang="en-US" sz="1000" b="1" spc="-5" dirty="0">
              <a:latin typeface="Century Gothic"/>
              <a:cs typeface="Century Gothic"/>
            </a:endParaRPr>
          </a:p>
          <a:p>
            <a:pPr marL="12700">
              <a:lnSpc>
                <a:spcPct val="100000"/>
              </a:lnSpc>
              <a:spcBef>
                <a:spcPts val="700"/>
              </a:spcBef>
            </a:pPr>
            <a:r>
              <a:rPr lang="en-US" sz="1200" b="1" u="sng" dirty="0">
                <a:latin typeface="Century Gothic"/>
                <a:cs typeface="Century Gothic"/>
              </a:rPr>
              <a:t>Hot Hors D’oeuvres</a:t>
            </a:r>
            <a:endParaRPr lang="en-US" sz="1200" u="sng" dirty="0">
              <a:latin typeface="Century Gothic"/>
              <a:cs typeface="Century Gothic"/>
            </a:endParaRPr>
          </a:p>
          <a:p>
            <a:pPr marL="12700" marR="302260">
              <a:lnSpc>
                <a:spcPct val="100000"/>
              </a:lnSpc>
              <a:spcBef>
                <a:spcPts val="600"/>
              </a:spcBef>
            </a:pPr>
            <a:r>
              <a:rPr lang="en-US" sz="1000" b="1" dirty="0">
                <a:latin typeface="Century Gothic"/>
                <a:cs typeface="Century Gothic"/>
              </a:rPr>
              <a:t>Bacon wrapped scallops with horseradish ketchup					32.40</a:t>
            </a:r>
          </a:p>
          <a:p>
            <a:pPr marL="12700" marR="302260">
              <a:lnSpc>
                <a:spcPct val="100000"/>
              </a:lnSpc>
              <a:spcBef>
                <a:spcPts val="600"/>
              </a:spcBef>
            </a:pPr>
            <a:r>
              <a:rPr lang="en-US" sz="1000" b="1" dirty="0">
                <a:latin typeface="Century Gothic"/>
                <a:cs typeface="Century Gothic"/>
              </a:rPr>
              <a:t>Jalapeno mac &amp; cheese croquette, spicy aioli					20.99</a:t>
            </a:r>
            <a:endParaRPr lang="en-US" sz="1000" dirty="0">
              <a:latin typeface="Century Gothic"/>
              <a:cs typeface="Century Gothic"/>
            </a:endParaRPr>
          </a:p>
          <a:p>
            <a:pPr marL="12700">
              <a:lnSpc>
                <a:spcPct val="100000"/>
              </a:lnSpc>
              <a:spcBef>
                <a:spcPts val="600"/>
              </a:spcBef>
            </a:pPr>
            <a:r>
              <a:rPr lang="en-US" sz="1000" b="1" dirty="0">
                <a:latin typeface="Century Gothic"/>
                <a:cs typeface="Century Gothic"/>
              </a:rPr>
              <a:t>Pork belly skewers with cucumber ribbon, spicy honey soy glaze			27.80</a:t>
            </a:r>
          </a:p>
          <a:p>
            <a:pPr marL="12700">
              <a:lnSpc>
                <a:spcPct val="100000"/>
              </a:lnSpc>
              <a:spcBef>
                <a:spcPts val="600"/>
              </a:spcBef>
            </a:pPr>
            <a:r>
              <a:rPr lang="en-US" sz="1000" b="1" dirty="0">
                <a:latin typeface="Century Gothic"/>
                <a:cs typeface="Century Gothic"/>
              </a:rPr>
              <a:t>Caramelized onion, mushroom and gruyere tartlet					20.99</a:t>
            </a:r>
          </a:p>
          <a:p>
            <a:pPr marL="12700">
              <a:lnSpc>
                <a:spcPct val="100000"/>
              </a:lnSpc>
              <a:spcBef>
                <a:spcPts val="600"/>
              </a:spcBef>
            </a:pPr>
            <a:r>
              <a:rPr lang="en-US" sz="1000" b="1" dirty="0">
                <a:latin typeface="Century Gothic"/>
                <a:cs typeface="Century Gothic"/>
              </a:rPr>
              <a:t>Mini fish cakes, salt cod, PEI potatoes, fresh chives, classic tartar sauce	             27.80</a:t>
            </a:r>
          </a:p>
          <a:p>
            <a:pPr marL="12700">
              <a:lnSpc>
                <a:spcPct val="100000"/>
              </a:lnSpc>
              <a:spcBef>
                <a:spcPts val="600"/>
              </a:spcBef>
            </a:pPr>
            <a:r>
              <a:rPr lang="en-US" sz="1000" b="1" dirty="0">
                <a:latin typeface="Century Gothic"/>
                <a:cs typeface="Century Gothic"/>
              </a:rPr>
              <a:t>Polenta coin, crumbled chorizo sausage, kalamata olives, feta cheese		22.60</a:t>
            </a:r>
          </a:p>
          <a:p>
            <a:pPr marL="12700">
              <a:lnSpc>
                <a:spcPct val="100000"/>
              </a:lnSpc>
              <a:spcBef>
                <a:spcPts val="600"/>
              </a:spcBef>
            </a:pPr>
            <a:endParaRPr lang="en-US" sz="1000" b="1" dirty="0">
              <a:latin typeface="Century Gothic"/>
              <a:cs typeface="Century Gothic"/>
            </a:endParaRPr>
          </a:p>
          <a:p>
            <a:pPr marL="12700">
              <a:lnSpc>
                <a:spcPct val="100000"/>
              </a:lnSpc>
              <a:spcBef>
                <a:spcPts val="700"/>
              </a:spcBef>
            </a:pPr>
            <a:r>
              <a:rPr lang="en-US" sz="1200" b="1" u="sng" dirty="0">
                <a:latin typeface="Century Gothic"/>
                <a:cs typeface="Century Gothic"/>
              </a:rPr>
              <a:t>Casual</a:t>
            </a:r>
          </a:p>
          <a:p>
            <a:pPr marL="12700">
              <a:lnSpc>
                <a:spcPct val="100000"/>
              </a:lnSpc>
              <a:spcBef>
                <a:spcPts val="600"/>
              </a:spcBef>
            </a:pPr>
            <a:r>
              <a:rPr lang="en-US" sz="1000" b="1" dirty="0">
                <a:latin typeface="Century Gothic"/>
                <a:cs typeface="Century Gothic"/>
              </a:rPr>
              <a:t>Chicken wings, honey garlic, sweet chili or hot sauce				26.99</a:t>
            </a:r>
          </a:p>
          <a:p>
            <a:pPr marL="12700" marR="302260">
              <a:lnSpc>
                <a:spcPct val="100000"/>
              </a:lnSpc>
              <a:spcBef>
                <a:spcPts val="600"/>
              </a:spcBef>
            </a:pPr>
            <a:r>
              <a:rPr lang="en-US" sz="1000" b="1" dirty="0">
                <a:latin typeface="Century Gothic"/>
                <a:cs typeface="Century Gothic"/>
              </a:rPr>
              <a:t>Mozzarella sticks, garlic sour cream							21.60</a:t>
            </a:r>
          </a:p>
          <a:p>
            <a:pPr marL="12700" marR="596265">
              <a:lnSpc>
                <a:spcPct val="100000"/>
              </a:lnSpc>
              <a:spcBef>
                <a:spcPts val="600"/>
              </a:spcBef>
            </a:pPr>
            <a:r>
              <a:rPr lang="en-US" sz="1000" b="1" spc="-5" dirty="0">
                <a:latin typeface="Century Gothic"/>
                <a:cs typeface="Century Gothic"/>
              </a:rPr>
              <a:t>Beef meatballs, bold </a:t>
            </a:r>
            <a:r>
              <a:rPr lang="en-US" sz="1000" b="1" spc="-5" dirty="0" err="1">
                <a:latin typeface="Century Gothic"/>
                <a:cs typeface="Century Gothic"/>
              </a:rPr>
              <a:t>bbq</a:t>
            </a:r>
            <a:r>
              <a:rPr lang="en-US" sz="1000" b="1" spc="-5" dirty="0">
                <a:latin typeface="Century Gothic"/>
                <a:cs typeface="Century Gothic"/>
              </a:rPr>
              <a:t> sauce							20.50</a:t>
            </a:r>
          </a:p>
          <a:p>
            <a:pPr marL="12700" marR="596265">
              <a:lnSpc>
                <a:spcPct val="100000"/>
              </a:lnSpc>
              <a:spcBef>
                <a:spcPts val="600"/>
              </a:spcBef>
            </a:pPr>
            <a:r>
              <a:rPr lang="en-US" sz="1000" b="1" spc="-5" dirty="0">
                <a:latin typeface="Century Gothic"/>
                <a:cs typeface="Century Gothic"/>
              </a:rPr>
              <a:t>Mini </a:t>
            </a:r>
            <a:r>
              <a:rPr lang="en-US" sz="1000" b="1" spc="-5" dirty="0" err="1">
                <a:latin typeface="Century Gothic"/>
                <a:cs typeface="Century Gothic"/>
              </a:rPr>
              <a:t>thai</a:t>
            </a:r>
            <a:r>
              <a:rPr lang="en-US" sz="1000" b="1" spc="-5" dirty="0">
                <a:latin typeface="Century Gothic"/>
                <a:cs typeface="Century Gothic"/>
              </a:rPr>
              <a:t> spring rolls, </a:t>
            </a:r>
            <a:r>
              <a:rPr lang="en-US" sz="1000" b="1" spc="-5" dirty="0" err="1">
                <a:latin typeface="Century Gothic"/>
                <a:cs typeface="Century Gothic"/>
              </a:rPr>
              <a:t>thai</a:t>
            </a:r>
            <a:r>
              <a:rPr lang="en-US" sz="1000" b="1" spc="-5" dirty="0">
                <a:latin typeface="Century Gothic"/>
                <a:cs typeface="Century Gothic"/>
              </a:rPr>
              <a:t> plum sauce							19.40</a:t>
            </a:r>
            <a:endParaRPr lang="en-US" sz="1000" b="1" dirty="0">
              <a:latin typeface="Century Gothic"/>
              <a:cs typeface="Century Gothic"/>
            </a:endParaRPr>
          </a:p>
          <a:p>
            <a:pPr marL="12700" marR="15875">
              <a:lnSpc>
                <a:spcPct val="141700"/>
              </a:lnSpc>
            </a:pPr>
            <a:r>
              <a:rPr lang="en-US" sz="1000" b="1" spc="-5" dirty="0">
                <a:latin typeface="Century Gothic"/>
                <a:cs typeface="Century Gothic"/>
              </a:rPr>
              <a:t>Mini quiche, classic ham and cheddar or broccoli and spinach			21.60</a:t>
            </a:r>
            <a:endParaRPr lang="en-US" sz="1000" b="1" dirty="0">
              <a:latin typeface="Century Gothic"/>
              <a:cs typeface="Century Gothic"/>
            </a:endParaRPr>
          </a:p>
          <a:p>
            <a:pPr marL="12700" marR="45085">
              <a:lnSpc>
                <a:spcPct val="141700"/>
              </a:lnSpc>
            </a:pPr>
            <a:r>
              <a:rPr lang="en-US" sz="1000" b="1" spc="-5" dirty="0">
                <a:latin typeface="Century Gothic"/>
                <a:cs typeface="Century Gothic"/>
              </a:rPr>
              <a:t>Fried perogies, sour cream and chives						19.40</a:t>
            </a:r>
          </a:p>
          <a:p>
            <a:pPr marL="12700" marR="15875">
              <a:lnSpc>
                <a:spcPct val="141700"/>
              </a:lnSpc>
            </a:pPr>
            <a:endParaRPr lang="en-US" sz="1200" b="1" spc="-5" dirty="0">
              <a:latin typeface="Century Gothic"/>
              <a:cs typeface="Century Gothic"/>
            </a:endParaRPr>
          </a:p>
        </p:txBody>
      </p:sp>
    </p:spTree>
    <p:extLst>
      <p:ext uri="{BB962C8B-B14F-4D97-AF65-F5344CB8AC3E}">
        <p14:creationId xmlns:p14="http://schemas.microsoft.com/office/powerpoint/2010/main" val="2086272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830997"/>
          </a:xfrm>
          <a:prstGeom prst="rect">
            <a:avLst/>
          </a:prstGeom>
          <a:noFill/>
        </p:spPr>
        <p:txBody>
          <a:bodyPr wrap="square" rtlCol="0">
            <a:spAutoFit/>
          </a:bodyPr>
          <a:lstStyle/>
          <a:p>
            <a:pPr defTabSz="403433">
              <a:defRPr/>
            </a:pPr>
            <a:r>
              <a:rPr lang="en-US" sz="2400" b="1" dirty="0">
                <a:latin typeface="Century Gothic" panose="020B0502020202020204" pitchFamily="34" charset="0"/>
              </a:rPr>
              <a:t>Policies</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36695" y="1447800"/>
            <a:ext cx="6315896" cy="5632311"/>
          </a:xfrm>
          <a:prstGeom prst="rect">
            <a:avLst/>
          </a:prstGeom>
          <a:noFill/>
        </p:spPr>
        <p:txBody>
          <a:bodyPr wrap="square" rtlCol="0">
            <a:spAutoFit/>
          </a:bodyPr>
          <a:lstStyle/>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Order Lead Time</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Please place your order minimum of three working days before your event.</a:t>
            </a:r>
          </a:p>
          <a:p>
            <a:pPr defTabSz="403433">
              <a:defRPr/>
            </a:pPr>
            <a:r>
              <a:rPr lang="en-CA" sz="1000" dirty="0">
                <a:latin typeface="Century Gothic" panose="020B0502020202020204" pitchFamily="34" charset="0"/>
              </a:rPr>
              <a:t>	A $25.00 late fee will be applied to orders that are place under three working days.</a:t>
            </a:r>
          </a:p>
          <a:p>
            <a:pPr defTabSz="403433">
              <a:defRPr/>
            </a:pPr>
            <a:r>
              <a:rPr lang="en-CA" sz="1000" dirty="0">
                <a:latin typeface="Century Gothic" panose="020B0502020202020204" pitchFamily="34" charset="0"/>
              </a:rPr>
              <a:t>	Please place your order for banquets or receptions within four weeks of your event to ensure 	adequate lead time for fresh ingredients and staffing.</a:t>
            </a:r>
          </a:p>
          <a:p>
            <a:pPr defTabSz="403433">
              <a:defRPr/>
            </a:pPr>
            <a:r>
              <a:rPr lang="en-CA" sz="1000" dirty="0">
                <a:latin typeface="Century Gothic" panose="020B0502020202020204" pitchFamily="34" charset="0"/>
              </a:rPr>
              <a:t>	****Cancellations must be within 72hrs of events over 25ppl and 48hrs under 25ppl.  Charges 	for food already purchased or made for the event may be charged.  This will be assed on an 	individual basis.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Minimum Orders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We are happy to accommodate all catering orders however, a $15.00 delivery charge will 	be applied to all orders under $50.00 before taxes.</a:t>
            </a:r>
          </a:p>
          <a:p>
            <a:pPr defTabSz="403433">
              <a:defRPr/>
            </a:pPr>
            <a:r>
              <a:rPr lang="en-CA" sz="1000" dirty="0">
                <a:latin typeface="Century Gothic" panose="020B0502020202020204" pitchFamily="34" charset="0"/>
              </a:rPr>
              <a:t>	We can arrange for pick up from the cafeteria if minimum requirement can not be reached.</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Menu Selection</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Our team is prepared to assist you with all of your event needs.  Should you require a custom 	menu please contact us to discuss details.  </a:t>
            </a:r>
          </a:p>
          <a:p>
            <a:pPr defTabSz="403433">
              <a:defRPr/>
            </a:pPr>
            <a:r>
              <a:rPr lang="en-CA" sz="1000" dirty="0">
                <a:latin typeface="Century Gothic" panose="020B0502020202020204" pitchFamily="34" charset="0"/>
              </a:rPr>
              <a:t>	Custom menus will be priced according to product availability and staffing requirements.</a:t>
            </a:r>
          </a:p>
          <a:p>
            <a:pPr defTabSz="403433">
              <a:defRPr/>
            </a:pPr>
            <a:r>
              <a:rPr lang="en-CA" sz="1000" dirty="0">
                <a:latin typeface="Century Gothic" panose="020B0502020202020204" pitchFamily="34" charset="0"/>
              </a:rPr>
              <a:t>	We will also assist with various types of dietary requirements should your guest require, 	however, we can not guarantee that our food will be 100% free of common allergens.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Quality Assurance Policy</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Your safety is our first concern.  Our company policy is to ensure safe food handling practices 	therefore, food remaining after your event cannot be packaged or boxed to take home.</a:t>
            </a:r>
          </a:p>
          <a:p>
            <a:pPr defTabSz="403433">
              <a:defRPr/>
            </a:pPr>
            <a:r>
              <a:rPr lang="en-CA" sz="1000" dirty="0">
                <a:latin typeface="Century Gothic" panose="020B0502020202020204" pitchFamily="34" charset="0"/>
              </a:rPr>
              <a:t>	Please contact us for further details.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Table Linens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Table linens are provided for all food display stations.  Guest table linens are provided if 	banquet meals are ordered.</a:t>
            </a:r>
          </a:p>
          <a:p>
            <a:pPr defTabSz="403433">
              <a:defRPr/>
            </a:pPr>
            <a:r>
              <a:rPr lang="en-CA" sz="1000" dirty="0">
                <a:latin typeface="Century Gothic" panose="020B0502020202020204" pitchFamily="34" charset="0"/>
              </a:rPr>
              <a:t>	Additional linen charges may apply.  Linens for registration, seating or display tables will be at 	an extra cost of $11.00 per table cloth.</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Equipment</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The client is responsible for all equipment including dishes, glassware, cutlery and service 	items while in their possession. Replacement costs plus a 15% administrative fee may be 	applied to final invoice in the event of damaged or missing equipment items.</a:t>
            </a:r>
          </a:p>
        </p:txBody>
      </p:sp>
      <p:sp>
        <p:nvSpPr>
          <p:cNvPr id="4" name="TextBox 3">
            <a:extLst>
              <a:ext uri="{FF2B5EF4-FFF2-40B4-BE49-F238E27FC236}">
                <a16:creationId xmlns:a16="http://schemas.microsoft.com/office/drawing/2014/main" id="{BE74EA08-0620-4E9D-AAA2-D6FD9FBB2473}"/>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18</a:t>
            </a:r>
          </a:p>
        </p:txBody>
      </p:sp>
    </p:spTree>
    <p:extLst>
      <p:ext uri="{BB962C8B-B14F-4D97-AF65-F5344CB8AC3E}">
        <p14:creationId xmlns:p14="http://schemas.microsoft.com/office/powerpoint/2010/main" val="4290049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830997"/>
          </a:xfrm>
          <a:prstGeom prst="rect">
            <a:avLst/>
          </a:prstGeom>
          <a:noFill/>
        </p:spPr>
        <p:txBody>
          <a:bodyPr wrap="square" rtlCol="0">
            <a:spAutoFit/>
          </a:bodyPr>
          <a:lstStyle/>
          <a:p>
            <a:pPr defTabSz="403433">
              <a:defRPr/>
            </a:pPr>
            <a:r>
              <a:rPr lang="en-US" sz="2400" b="1" dirty="0">
                <a:latin typeface="Century Gothic" panose="020B0502020202020204" pitchFamily="34" charset="0"/>
              </a:rPr>
              <a:t>Policies</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36695" y="1447800"/>
            <a:ext cx="6315896" cy="2092881"/>
          </a:xfrm>
          <a:prstGeom prst="rect">
            <a:avLst/>
          </a:prstGeom>
          <a:noFill/>
        </p:spPr>
        <p:txBody>
          <a:bodyPr wrap="square" rtlCol="0">
            <a:spAutoFit/>
          </a:bodyPr>
          <a:lstStyle/>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Guaranteed Numbers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Confirmation and guarantee of the number of guests will be required three working days in 	advance of the event. In most cases we will prepare for 5% above guaranteed numbers and 	will charge for the guarantee or the actual number of guests, whichever is higher.</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Taxes &amp; Gratuities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Prices do not include applicable taxes.  All gratuities are left to the discretion of the client.  	Please know that any gratuities will be given to the staff who serviced your function.</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Payment &amp; Deposits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Invoicing will be arranged prior to the event.  Internal orders will require a PO# or previous 	arrangements.  External clients must provide a 50% deposit at the time of booking and final 	payment must be made the day of event.</a:t>
            </a:r>
          </a:p>
        </p:txBody>
      </p:sp>
      <p:sp>
        <p:nvSpPr>
          <p:cNvPr id="4" name="TextBox 3"/>
          <p:cNvSpPr txBox="1"/>
          <p:nvPr/>
        </p:nvSpPr>
        <p:spPr>
          <a:xfrm>
            <a:off x="1828800" y="6363534"/>
            <a:ext cx="3276600" cy="1077218"/>
          </a:xfrm>
          <a:prstGeom prst="rect">
            <a:avLst/>
          </a:prstGeom>
          <a:noFill/>
        </p:spPr>
        <p:txBody>
          <a:bodyPr wrap="square" rtlCol="0">
            <a:spAutoFit/>
          </a:bodyPr>
          <a:lstStyle/>
          <a:p>
            <a:r>
              <a:rPr lang="en-US" sz="1600" dirty="0"/>
              <a:t>Catering Contact:</a:t>
            </a:r>
          </a:p>
          <a:p>
            <a:r>
              <a:rPr lang="en-US" sz="1600" dirty="0"/>
              <a:t>Andrea Lamb</a:t>
            </a:r>
          </a:p>
          <a:p>
            <a:r>
              <a:rPr lang="en-US" sz="1600" dirty="0"/>
              <a:t>902-422-1271 </a:t>
            </a:r>
            <a:r>
              <a:rPr lang="en-US" sz="1600" dirty="0" err="1"/>
              <a:t>ext</a:t>
            </a:r>
            <a:r>
              <a:rPr lang="en-US" sz="1600" dirty="0"/>
              <a:t> 155</a:t>
            </a:r>
          </a:p>
          <a:p>
            <a:r>
              <a:rPr lang="en-US" sz="1600" dirty="0"/>
              <a:t>Andrea.lamb@compass-Canada.com</a:t>
            </a:r>
          </a:p>
        </p:txBody>
      </p:sp>
      <p:sp>
        <p:nvSpPr>
          <p:cNvPr id="5" name="TextBox 4">
            <a:extLst>
              <a:ext uri="{FF2B5EF4-FFF2-40B4-BE49-F238E27FC236}">
                <a16:creationId xmlns:a16="http://schemas.microsoft.com/office/drawing/2014/main" id="{274C5FBE-0EEB-4C1F-A07B-940C1161A49D}"/>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19</a:t>
            </a:r>
          </a:p>
        </p:txBody>
      </p:sp>
      <p:sp>
        <p:nvSpPr>
          <p:cNvPr id="3" name="TextBox 2">
            <a:extLst>
              <a:ext uri="{FF2B5EF4-FFF2-40B4-BE49-F238E27FC236}">
                <a16:creationId xmlns:a16="http://schemas.microsoft.com/office/drawing/2014/main" id="{169DE691-F2E8-402A-AB9E-C76B54548E2D}"/>
              </a:ext>
            </a:extLst>
          </p:cNvPr>
          <p:cNvSpPr txBox="1"/>
          <p:nvPr/>
        </p:nvSpPr>
        <p:spPr>
          <a:xfrm>
            <a:off x="1828800" y="4114800"/>
            <a:ext cx="3276600" cy="1754326"/>
          </a:xfrm>
          <a:prstGeom prst="rect">
            <a:avLst/>
          </a:prstGeom>
          <a:noFill/>
        </p:spPr>
        <p:txBody>
          <a:bodyPr wrap="square" rtlCol="0">
            <a:spAutoFit/>
          </a:bodyPr>
          <a:lstStyle/>
          <a:p>
            <a:r>
              <a:rPr lang="en-US" dirty="0">
                <a:latin typeface="Century Gothic" panose="020B0502020202020204" pitchFamily="34" charset="0"/>
              </a:rPr>
              <a:t>Please note that all catering is customizable.  Please reach out to the catering department with any dietary or special requirements.</a:t>
            </a:r>
          </a:p>
        </p:txBody>
      </p:sp>
    </p:spTree>
    <p:extLst>
      <p:ext uri="{BB962C8B-B14F-4D97-AF65-F5344CB8AC3E}">
        <p14:creationId xmlns:p14="http://schemas.microsoft.com/office/powerpoint/2010/main" val="1892221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D1E0-0E66-4318-AC57-16718126859C}"/>
              </a:ext>
            </a:extLst>
          </p:cNvPr>
          <p:cNvSpPr txBox="1"/>
          <p:nvPr/>
        </p:nvSpPr>
        <p:spPr>
          <a:xfrm>
            <a:off x="292737" y="4034135"/>
            <a:ext cx="6211324" cy="461665"/>
          </a:xfrm>
          <a:prstGeom prst="rect">
            <a:avLst/>
          </a:prstGeom>
          <a:noFill/>
        </p:spPr>
        <p:txBody>
          <a:bodyPr wrap="square" rtlCol="0">
            <a:spAutoFit/>
          </a:bodyPr>
          <a:lstStyle/>
          <a:p>
            <a:r>
              <a:rPr lang="en-US" sz="2400" b="1" dirty="0">
                <a:latin typeface="Century Gothic" panose="020B0502020202020204" pitchFamily="34" charset="0"/>
              </a:rPr>
              <a:t>Table of Contents</a:t>
            </a:r>
          </a:p>
        </p:txBody>
      </p:sp>
      <p:sp>
        <p:nvSpPr>
          <p:cNvPr id="5" name="TextBox 4">
            <a:extLst>
              <a:ext uri="{FF2B5EF4-FFF2-40B4-BE49-F238E27FC236}">
                <a16:creationId xmlns:a16="http://schemas.microsoft.com/office/drawing/2014/main" id="{C7CFF6C8-A008-4CBE-ADCD-58103B9FBFFE}"/>
              </a:ext>
            </a:extLst>
          </p:cNvPr>
          <p:cNvSpPr txBox="1"/>
          <p:nvPr/>
        </p:nvSpPr>
        <p:spPr>
          <a:xfrm>
            <a:off x="316847" y="4800600"/>
            <a:ext cx="2997741" cy="3477875"/>
          </a:xfrm>
          <a:prstGeom prst="rect">
            <a:avLst/>
          </a:prstGeom>
          <a:noFill/>
        </p:spPr>
        <p:txBody>
          <a:bodyPr wrap="square" rtlCol="0">
            <a:spAutoFit/>
          </a:bodyPr>
          <a:lstStyle/>
          <a:p>
            <a:pPr defTabSz="403433">
              <a:defRPr/>
            </a:pPr>
            <a:r>
              <a:rPr lang="en-CA" sz="1000" b="1" dirty="0">
                <a:latin typeface="Century Gothic" panose="020B0502020202020204" pitchFamily="34" charset="0"/>
              </a:rPr>
              <a:t>Healthy Start Breakfast Packages	pg. 3</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Breakfast Additions				pg. 4</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Interruption Break Packages		pg. 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Interruption Break Additions		pg. 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Sandwiches and Wraps			pg. 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Soups and Salads				pg. 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Sandwich Lunch Boxes		pg. 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Salad Lunch Boxes		pg. 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Hot Lunch Buffets			pg. 8</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Gourmet Pizza				pg. 9</a:t>
            </a:r>
          </a:p>
          <a:p>
            <a:pPr defTabSz="403433">
              <a:defRPr/>
            </a:pPr>
            <a:r>
              <a:rPr lang="en-CA" sz="1000" b="1" dirty="0">
                <a:latin typeface="Century Gothic" panose="020B0502020202020204" pitchFamily="34" charset="0"/>
              </a:rPr>
              <a:t>			</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6" name="TextBox 5">
            <a:extLst>
              <a:ext uri="{FF2B5EF4-FFF2-40B4-BE49-F238E27FC236}">
                <a16:creationId xmlns:a16="http://schemas.microsoft.com/office/drawing/2014/main" id="{76483DC3-EC13-4F3A-A854-06483F21C4C5}"/>
              </a:ext>
            </a:extLst>
          </p:cNvPr>
          <p:cNvSpPr txBox="1"/>
          <p:nvPr/>
        </p:nvSpPr>
        <p:spPr>
          <a:xfrm>
            <a:off x="3566846" y="4800600"/>
            <a:ext cx="2997741" cy="3323987"/>
          </a:xfrm>
          <a:prstGeom prst="rect">
            <a:avLst/>
          </a:prstGeom>
          <a:noFill/>
        </p:spPr>
        <p:txBody>
          <a:bodyPr wrap="square" rtlCol="0">
            <a:spAutoFit/>
          </a:bodyPr>
          <a:lstStyle/>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and Crafted Drop Off </a:t>
            </a:r>
          </a:p>
          <a:p>
            <a:pPr defTabSz="403433">
              <a:defRPr/>
            </a:pPr>
            <a:r>
              <a:rPr lang="en-CA" sz="1000" b="1" dirty="0">
                <a:latin typeface="Century Gothic" panose="020B0502020202020204" pitchFamily="34" charset="0"/>
              </a:rPr>
              <a:t>and Casual Dining				pg. 10</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Sweet &amp; Salty Treats	 			pg. 11					</a:t>
            </a:r>
          </a:p>
          <a:p>
            <a:pPr defTabSz="403433">
              <a:defRPr/>
            </a:pPr>
            <a:r>
              <a:rPr lang="en-CA" sz="1000" b="1" dirty="0">
                <a:latin typeface="Century Gothic" panose="020B0502020202020204" pitchFamily="34" charset="0"/>
              </a:rPr>
              <a:t>Beverages					pg. 12</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Plated Dinner				pg. 13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Plated Starters &amp; Desserts			pg. 14</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Buffet Dinner					pg. 15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Buffet Dinner Accompaniments		pg. 16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Canape and Hors d’oeuvres		pg. 17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Polices				   pg. 18 &amp; 19</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Tree>
    <p:extLst>
      <p:ext uri="{BB962C8B-B14F-4D97-AF65-F5344CB8AC3E}">
        <p14:creationId xmlns:p14="http://schemas.microsoft.com/office/powerpoint/2010/main" val="276095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CFF6C8-A008-4CBE-ADCD-58103B9FBFFE}"/>
              </a:ext>
            </a:extLst>
          </p:cNvPr>
          <p:cNvSpPr txBox="1"/>
          <p:nvPr/>
        </p:nvSpPr>
        <p:spPr>
          <a:xfrm>
            <a:off x="3707774" y="4787478"/>
            <a:ext cx="2997741" cy="3016210"/>
          </a:xfrm>
          <a:prstGeom prst="rect">
            <a:avLst/>
          </a:prstGeom>
          <a:noFill/>
        </p:spPr>
        <p:txBody>
          <a:bodyPr wrap="square" rtlCol="0">
            <a:spAutoFit/>
          </a:bodyPr>
          <a:lstStyle/>
          <a:p>
            <a:pPr defTabSz="403433">
              <a:defRPr/>
            </a:pPr>
            <a:r>
              <a:rPr lang="en-CA" sz="1000" b="1" dirty="0">
                <a:latin typeface="Century Gothic" panose="020B0502020202020204" pitchFamily="34" charset="0"/>
              </a:rPr>
              <a:t>Seasonal Sunrise				10.99</a:t>
            </a:r>
          </a:p>
          <a:p>
            <a:pPr defTabSz="403433">
              <a:defRPr/>
            </a:pPr>
            <a:r>
              <a:rPr lang="en-CA" sz="1000" dirty="0">
                <a:latin typeface="Century Gothic" panose="020B0502020202020204" pitchFamily="34" charset="0"/>
              </a:rPr>
              <a:t>Yogurt and granola parfaits with  berries and freshly baked muffins with butter.  Includes coffee and tea.</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Breakfast Farm Wrap		</a:t>
            </a:r>
            <a:r>
              <a:rPr lang="en-CA" sz="1000" dirty="0">
                <a:latin typeface="Century Gothic" panose="020B0502020202020204" pitchFamily="34" charset="0"/>
              </a:rPr>
              <a:t>	</a:t>
            </a:r>
            <a:r>
              <a:rPr lang="en-CA" sz="1000" b="1" dirty="0">
                <a:latin typeface="Century Gothic" panose="020B0502020202020204" pitchFamily="34" charset="0"/>
              </a:rPr>
              <a:t>9.99</a:t>
            </a:r>
          </a:p>
          <a:p>
            <a:pPr defTabSz="403433">
              <a:defRPr/>
            </a:pPr>
            <a:r>
              <a:rPr lang="en-CA" sz="1000" dirty="0">
                <a:latin typeface="Century Gothic" panose="020B0502020202020204" pitchFamily="34" charset="0"/>
              </a:rPr>
              <a:t>scrambled or fried eggs, hash browns, cheddar cheese &amp; chipotle aioli.</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crispy bacon, sliced ham or sausage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Western Omelet Wrap	 		9.99</a:t>
            </a:r>
          </a:p>
          <a:p>
            <a:pPr defTabSz="403433">
              <a:defRPr/>
            </a:pPr>
            <a:r>
              <a:rPr lang="en-CA" sz="1000" dirty="0">
                <a:latin typeface="Century Gothic" panose="020B0502020202020204" pitchFamily="34" charset="0"/>
              </a:rPr>
              <a:t>scrambled eggs with ham, red onion, bell peppers and cheddar cheese.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Complete the sandwich experience	5.50</a:t>
            </a:r>
          </a:p>
          <a:p>
            <a:pPr defTabSz="403433">
              <a:defRPr/>
            </a:pPr>
            <a:r>
              <a:rPr lang="en-CA" sz="1000" dirty="0">
                <a:latin typeface="Century Gothic" panose="020B0502020202020204" pitchFamily="34" charset="0"/>
              </a:rPr>
              <a:t>With hashbrowns or tater tots. Includes coffee and tea.</a:t>
            </a:r>
          </a:p>
        </p:txBody>
      </p:sp>
      <p:sp>
        <p:nvSpPr>
          <p:cNvPr id="6" name="TextBox 5">
            <a:extLst>
              <a:ext uri="{FF2B5EF4-FFF2-40B4-BE49-F238E27FC236}">
                <a16:creationId xmlns:a16="http://schemas.microsoft.com/office/drawing/2014/main" id="{0D06D8B9-1057-4D60-BF68-D621D7F8D850}"/>
              </a:ext>
            </a:extLst>
          </p:cNvPr>
          <p:cNvSpPr txBox="1"/>
          <p:nvPr/>
        </p:nvSpPr>
        <p:spPr>
          <a:xfrm>
            <a:off x="302695" y="4828535"/>
            <a:ext cx="3111609" cy="4555093"/>
          </a:xfrm>
          <a:prstGeom prst="rect">
            <a:avLst/>
          </a:prstGeom>
          <a:noFill/>
        </p:spPr>
        <p:txBody>
          <a:bodyPr wrap="square" rtlCol="0">
            <a:spAutoFit/>
          </a:bodyPr>
          <a:lstStyle/>
          <a:p>
            <a:pPr defTabSz="403433">
              <a:defRPr/>
            </a:pPr>
            <a:r>
              <a:rPr lang="en-CA" sz="1000" b="1" dirty="0">
                <a:latin typeface="Century Gothic" panose="020B0502020202020204" pitchFamily="34" charset="0"/>
              </a:rPr>
              <a:t>Traditional Continental			10.99</a:t>
            </a:r>
          </a:p>
          <a:p>
            <a:pPr defTabSz="403433">
              <a:defRPr/>
            </a:pPr>
            <a:r>
              <a:rPr lang="en-CA" sz="1000" dirty="0">
                <a:latin typeface="Century Gothic" panose="020B0502020202020204" pitchFamily="34" charset="0"/>
              </a:rPr>
              <a:t>Fresh fruit platter, freshly baked pastries, muffins and croissants served with butter and jam.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Classic Breakfast	 		14.50</a:t>
            </a:r>
          </a:p>
          <a:p>
            <a:pPr defTabSz="403433">
              <a:defRPr/>
            </a:pPr>
            <a:r>
              <a:rPr lang="en-CA" sz="1000" dirty="0">
                <a:latin typeface="Century Gothic" panose="020B0502020202020204" pitchFamily="34" charset="0"/>
              </a:rPr>
              <a:t>scrambled eggs, hash browns or Tater Tots  and crispy bacon or breakfast sausage.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Pancake Breakfast		10.99</a:t>
            </a:r>
          </a:p>
          <a:p>
            <a:pPr defTabSz="403433">
              <a:defRPr/>
            </a:pPr>
            <a:r>
              <a:rPr lang="en-CA" sz="1000" dirty="0">
                <a:latin typeface="Century Gothic" panose="020B0502020202020204" pitchFamily="34" charset="0"/>
              </a:rPr>
              <a:t>Fluffy pancakes or French toast, hash browns or </a:t>
            </a:r>
            <a:r>
              <a:rPr lang="en-CA" sz="1000" dirty="0" err="1">
                <a:latin typeface="Century Gothic" panose="020B0502020202020204" pitchFamily="34" charset="0"/>
              </a:rPr>
              <a:t>tator</a:t>
            </a:r>
            <a:r>
              <a:rPr lang="en-CA" sz="1000" dirty="0">
                <a:latin typeface="Century Gothic" panose="020B0502020202020204" pitchFamily="34" charset="0"/>
              </a:rPr>
              <a:t> tots and crispy bacon or breakfast sausage served with butter and syrup.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Crustless Quiche Bake			14.50</a:t>
            </a:r>
          </a:p>
          <a:p>
            <a:pPr defTabSz="403433">
              <a:defRPr/>
            </a:pPr>
            <a:r>
              <a:rPr lang="en-CA" sz="1000" dirty="0">
                <a:latin typeface="Century Gothic" panose="020B0502020202020204" pitchFamily="34" charset="0"/>
              </a:rPr>
              <a:t>hash browns or tater tots.  Includes coffee and tea.</a:t>
            </a:r>
          </a:p>
          <a:p>
            <a:pPr defTabSz="403433">
              <a:defRPr/>
            </a:pPr>
            <a:r>
              <a:rPr lang="en-CA" sz="1000" dirty="0">
                <a:latin typeface="Century Gothic" panose="020B0502020202020204" pitchFamily="34" charset="0"/>
              </a:rPr>
              <a:t>Choice of: (min 10ppl per choice)</a:t>
            </a:r>
          </a:p>
          <a:p>
            <a:pPr defTabSz="403433">
              <a:defRPr/>
            </a:pPr>
            <a:r>
              <a:rPr lang="en-CA" sz="1000" dirty="0">
                <a:latin typeface="Century Gothic" panose="020B0502020202020204" pitchFamily="34" charset="0"/>
              </a:rPr>
              <a:t>◦	Bacon, spinach and Swiss cheese</a:t>
            </a:r>
          </a:p>
          <a:p>
            <a:pPr defTabSz="403433">
              <a:defRPr/>
            </a:pPr>
            <a:r>
              <a:rPr lang="en-CA" sz="1000" dirty="0">
                <a:latin typeface="Century Gothic" panose="020B0502020202020204" pitchFamily="34" charset="0"/>
              </a:rPr>
              <a:t>◦	Ham, red onion and bell peppers</a:t>
            </a:r>
          </a:p>
          <a:p>
            <a:pPr defTabSz="403433">
              <a:defRPr/>
            </a:pPr>
            <a:r>
              <a:rPr lang="en-CA" sz="1000" dirty="0">
                <a:latin typeface="Century Gothic" panose="020B0502020202020204" pitchFamily="34" charset="0"/>
              </a:rPr>
              <a:t>◦	Broccoli and cheddar cheese</a:t>
            </a:r>
          </a:p>
          <a:p>
            <a:pPr defTabSz="403433">
              <a:defRPr/>
            </a:pPr>
            <a:r>
              <a:rPr lang="en-CA" sz="1000" dirty="0">
                <a:latin typeface="Century Gothic" panose="020B0502020202020204" pitchFamily="34" charset="0"/>
              </a:rPr>
              <a:t>◦	Roasted vegetable</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4BCD1E0-0E66-4318-AC57-16718126859C}"/>
              </a:ext>
            </a:extLst>
          </p:cNvPr>
          <p:cNvSpPr txBox="1"/>
          <p:nvPr/>
        </p:nvSpPr>
        <p:spPr>
          <a:xfrm>
            <a:off x="507201" y="3897353"/>
            <a:ext cx="6211324" cy="1138773"/>
          </a:xfrm>
          <a:prstGeom prst="rect">
            <a:avLst/>
          </a:prstGeom>
          <a:noFill/>
        </p:spPr>
        <p:txBody>
          <a:bodyPr wrap="square" rtlCol="0">
            <a:spAutoFit/>
          </a:bodyPr>
          <a:lstStyle/>
          <a:p>
            <a:r>
              <a:rPr lang="en-US" sz="2400" b="1" dirty="0">
                <a:latin typeface="Century Gothic" panose="020B0502020202020204" pitchFamily="34" charset="0"/>
              </a:rPr>
              <a:t>Healthy Start Breakfast Packages</a:t>
            </a:r>
          </a:p>
          <a:p>
            <a:r>
              <a:rPr lang="en-US" sz="1000" dirty="0">
                <a:latin typeface="Century Gothic" panose="020B0502020202020204" pitchFamily="34" charset="0"/>
              </a:rPr>
              <a:t>**All breakfast packages are a minimum of 10 persons.</a:t>
            </a:r>
          </a:p>
          <a:p>
            <a:r>
              <a:rPr lang="en-US" sz="1000" dirty="0">
                <a:latin typeface="Century Gothic" panose="020B0502020202020204" pitchFamily="34" charset="0"/>
              </a:rPr>
              <a:t>***All breakfast packages are priced per person.</a:t>
            </a:r>
          </a:p>
          <a:p>
            <a:endParaRPr lang="en-US" sz="2400" b="1"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36987246"/>
              </p:ext>
            </p:extLst>
          </p:nvPr>
        </p:nvGraphicFramePr>
        <p:xfrm>
          <a:off x="-3352800" y="4814680"/>
          <a:ext cx="3200400" cy="1992209"/>
        </p:xfrm>
        <a:graphic>
          <a:graphicData uri="http://schemas.openxmlformats.org/drawingml/2006/table">
            <a:tbl>
              <a:tblPr>
                <a:tableStyleId>{5C22544A-7EE6-4342-B048-85BDC9FD1C3A}</a:tableStyleId>
              </a:tblPr>
              <a:tblGrid>
                <a:gridCol w="1493521">
                  <a:extLst>
                    <a:ext uri="{9D8B030D-6E8A-4147-A177-3AD203B41FA5}">
                      <a16:colId xmlns:a16="http://schemas.microsoft.com/office/drawing/2014/main" val="763743478"/>
                    </a:ext>
                  </a:extLst>
                </a:gridCol>
                <a:gridCol w="1049924">
                  <a:extLst>
                    <a:ext uri="{9D8B030D-6E8A-4147-A177-3AD203B41FA5}">
                      <a16:colId xmlns:a16="http://schemas.microsoft.com/office/drawing/2014/main" val="41548637"/>
                    </a:ext>
                  </a:extLst>
                </a:gridCol>
                <a:gridCol w="656955">
                  <a:extLst>
                    <a:ext uri="{9D8B030D-6E8A-4147-A177-3AD203B41FA5}">
                      <a16:colId xmlns:a16="http://schemas.microsoft.com/office/drawing/2014/main" val="1473858496"/>
                    </a:ext>
                  </a:extLst>
                </a:gridCol>
              </a:tblGrid>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962030"/>
                  </a:ext>
                </a:extLst>
              </a:tr>
              <a:tr h="285329">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3726177"/>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801636"/>
                  </a:ext>
                </a:extLst>
              </a:tr>
              <a:tr h="206071">
                <a:tc gridSpan="3">
                  <a:txBody>
                    <a:bodyPr/>
                    <a:lstStyle/>
                    <a:p>
                      <a:pPr defTabSz="403433">
                        <a:defRPr/>
                      </a:pPr>
                      <a:endParaRPr lang="en-CA"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4539666"/>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519631"/>
                  </a:ext>
                </a:extLst>
              </a:tr>
              <a:tr h="206071">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8816452"/>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15755"/>
                  </a:ext>
                </a:extLst>
              </a:tr>
              <a:tr h="206071">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4658370"/>
                  </a:ext>
                </a:extLst>
              </a:tr>
            </a:tbl>
          </a:graphicData>
        </a:graphic>
      </p:graphicFrame>
      <p:sp>
        <p:nvSpPr>
          <p:cNvPr id="3" name="TextBox 2">
            <a:extLst>
              <a:ext uri="{FF2B5EF4-FFF2-40B4-BE49-F238E27FC236}">
                <a16:creationId xmlns:a16="http://schemas.microsoft.com/office/drawing/2014/main" id="{338054C7-F677-4A8E-82CA-8D512B9F6673}"/>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3</a:t>
            </a:r>
          </a:p>
        </p:txBody>
      </p:sp>
    </p:spTree>
    <p:extLst>
      <p:ext uri="{BB962C8B-B14F-4D97-AF65-F5344CB8AC3E}">
        <p14:creationId xmlns:p14="http://schemas.microsoft.com/office/powerpoint/2010/main" val="197581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015663"/>
          </a:xfrm>
          <a:prstGeom prst="rect">
            <a:avLst/>
          </a:prstGeom>
          <a:noFill/>
        </p:spPr>
        <p:txBody>
          <a:bodyPr wrap="square" rtlCol="0">
            <a:spAutoFit/>
          </a:bodyPr>
          <a:lstStyle/>
          <a:p>
            <a:pPr defTabSz="403433">
              <a:defRPr/>
            </a:pPr>
            <a:r>
              <a:rPr lang="en-US" sz="2400" b="1" dirty="0">
                <a:latin typeface="Century Gothic" panose="020B0502020202020204" pitchFamily="34" charset="0"/>
              </a:rPr>
              <a:t>Breakfast Additions</a:t>
            </a:r>
          </a:p>
          <a:p>
            <a:pPr lvl="0"/>
            <a:r>
              <a:rPr lang="en-US" sz="1000" dirty="0">
                <a:solidFill>
                  <a:prstClr val="black"/>
                </a:solidFill>
                <a:latin typeface="Century Gothic" panose="020B0502020202020204" pitchFamily="34" charset="0"/>
              </a:rPr>
              <a:t>***All items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13502" y="1910954"/>
            <a:ext cx="2997741" cy="3323987"/>
          </a:xfrm>
          <a:prstGeom prst="rect">
            <a:avLst/>
          </a:prstGeom>
          <a:noFill/>
        </p:spPr>
        <p:txBody>
          <a:bodyPr wrap="square" rtlCol="0">
            <a:spAutoFit/>
          </a:bodyPr>
          <a:lstStyle/>
          <a:p>
            <a:pPr defTabSz="403433">
              <a:defRPr/>
            </a:pPr>
            <a:r>
              <a:rPr lang="en-CA" sz="1000" b="1" dirty="0">
                <a:latin typeface="Century Gothic" panose="020B0502020202020204" pitchFamily="34" charset="0"/>
              </a:rPr>
              <a:t>Muffin					</a:t>
            </a:r>
            <a:r>
              <a:rPr lang="en-CA" sz="1000" dirty="0">
                <a:latin typeface="Century Gothic" panose="020B0502020202020204" pitchFamily="34" charset="0"/>
              </a:rPr>
              <a:t>	</a:t>
            </a:r>
            <a:r>
              <a:rPr lang="en-CA" sz="1000" b="1" dirty="0">
                <a:latin typeface="Century Gothic" panose="020B0502020202020204" pitchFamily="34" charset="0"/>
              </a:rPr>
              <a:t>2.85</a:t>
            </a:r>
          </a:p>
          <a:p>
            <a:pPr defTabSz="403433">
              <a:defRPr/>
            </a:pPr>
            <a:r>
              <a:rPr lang="en-CA" sz="1000" dirty="0">
                <a:latin typeface="Century Gothic" panose="020B0502020202020204" pitchFamily="34" charset="0"/>
              </a:rPr>
              <a:t>Made fresh in house.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Butter Croissant		</a:t>
            </a:r>
            <a:r>
              <a:rPr lang="en-CA" sz="1000" dirty="0">
                <a:latin typeface="Century Gothic" panose="020B0502020202020204" pitchFamily="34" charset="0"/>
              </a:rPr>
              <a:t>	</a:t>
            </a:r>
            <a:r>
              <a:rPr lang="en-CA" sz="1000" b="1" dirty="0">
                <a:latin typeface="Century Gothic" panose="020B0502020202020204" pitchFamily="34" charset="0"/>
              </a:rPr>
              <a:t>  	3.29</a:t>
            </a:r>
          </a:p>
          <a:p>
            <a:pPr defTabSz="403433">
              <a:defRPr/>
            </a:pPr>
            <a:r>
              <a:rPr lang="en-CA" sz="1000" dirty="0">
                <a:latin typeface="Century Gothic" panose="020B0502020202020204" pitchFamily="34" charset="0"/>
              </a:rPr>
              <a:t>Original or cheddar cheese.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Turnover					3.25</a:t>
            </a:r>
          </a:p>
          <a:p>
            <a:pPr defTabSz="403433">
              <a:defRPr/>
            </a:pPr>
            <a:r>
              <a:rPr lang="en-CA" sz="1000" dirty="0">
                <a:latin typeface="Century Gothic" panose="020B0502020202020204" pitchFamily="34" charset="0"/>
              </a:rPr>
              <a:t>Apple or blueberry.</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Fruit Stick					3.25</a:t>
            </a:r>
          </a:p>
          <a:p>
            <a:pPr defTabSz="403433">
              <a:defRPr/>
            </a:pPr>
            <a:r>
              <a:rPr lang="en-CA" sz="1000" dirty="0">
                <a:latin typeface="Century Gothic" panose="020B0502020202020204" pitchFamily="34" charset="0"/>
              </a:rPr>
              <a:t>Apple or raspberry.</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Danish				</a:t>
            </a:r>
            <a:r>
              <a:rPr lang="en-CA" sz="1000" dirty="0">
                <a:latin typeface="Century Gothic" panose="020B0502020202020204" pitchFamily="34" charset="0"/>
              </a:rPr>
              <a:t>	</a:t>
            </a:r>
            <a:r>
              <a:rPr lang="en-CA" sz="1000" b="1" dirty="0">
                <a:latin typeface="Century Gothic" panose="020B0502020202020204" pitchFamily="34" charset="0"/>
              </a:rPr>
              <a:t>3.99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Oatcake			 		3.29</a:t>
            </a:r>
          </a:p>
          <a:p>
            <a:pPr defTabSz="403433">
              <a:defRPr/>
            </a:pPr>
            <a:r>
              <a:rPr lang="en-CA" sz="1000" dirty="0">
                <a:latin typeface="Century Gothic" panose="020B0502020202020204" pitchFamily="34" charset="0"/>
              </a:rPr>
              <a:t>Original or chocolate drizzle.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Tea Biscuits                                                 2.85</a:t>
            </a:r>
          </a:p>
          <a:p>
            <a:pPr defTabSz="403433">
              <a:defRPr/>
            </a:pPr>
            <a:r>
              <a:rPr lang="en-CA" sz="1000" dirty="0">
                <a:latin typeface="Century Gothic" panose="020B0502020202020204" pitchFamily="34" charset="0"/>
              </a:rPr>
              <a:t>Plain or Cheese</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546759" y="1909534"/>
            <a:ext cx="2997741" cy="3631763"/>
          </a:xfrm>
          <a:prstGeom prst="rect">
            <a:avLst/>
          </a:prstGeom>
          <a:noFill/>
        </p:spPr>
        <p:txBody>
          <a:bodyPr wrap="square" rtlCol="0">
            <a:spAutoFit/>
          </a:bodyPr>
          <a:lstStyle/>
          <a:p>
            <a:pPr defTabSz="403433">
              <a:defRPr/>
            </a:pPr>
            <a:r>
              <a:rPr lang="en-CA" sz="1000" b="1" dirty="0">
                <a:latin typeface="Century Gothic" panose="020B0502020202020204" pitchFamily="34" charset="0"/>
              </a:rPr>
              <a:t>Cinnamon Bun				3.49</a:t>
            </a:r>
          </a:p>
          <a:p>
            <a:pPr defTabSz="403433">
              <a:defRPr/>
            </a:pPr>
            <a:r>
              <a:rPr lang="en-CA" sz="1000" dirty="0">
                <a:latin typeface="Century Gothic" panose="020B0502020202020204" pitchFamily="34" charset="0"/>
              </a:rPr>
              <a:t>With vanilla glaze.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Yogurt and Granola Parfait	</a:t>
            </a:r>
            <a:r>
              <a:rPr lang="en-CA" sz="1000" dirty="0">
                <a:latin typeface="Century Gothic" panose="020B0502020202020204" pitchFamily="34" charset="0"/>
              </a:rPr>
              <a:t>	</a:t>
            </a:r>
            <a:r>
              <a:rPr lang="en-CA" sz="1000" b="1" dirty="0">
                <a:latin typeface="Century Gothic" panose="020B0502020202020204" pitchFamily="34" charset="0"/>
              </a:rPr>
              <a:t>5.50</a:t>
            </a:r>
          </a:p>
          <a:p>
            <a:pPr defTabSz="403433">
              <a:defRPr/>
            </a:pPr>
            <a:r>
              <a:rPr lang="en-CA" sz="1000" dirty="0">
                <a:latin typeface="Century Gothic" panose="020B0502020202020204" pitchFamily="34" charset="0"/>
              </a:rPr>
              <a:t>Mixed berry or blueberry.</a:t>
            </a: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Platter		</a:t>
            </a:r>
            <a:r>
              <a:rPr lang="en-CA" sz="1000" dirty="0">
                <a:latin typeface="Century Gothic" panose="020B0502020202020204" pitchFamily="34" charset="0"/>
              </a:rPr>
              <a:t>	</a:t>
            </a:r>
            <a:r>
              <a:rPr lang="en-CA" sz="1000" b="1" dirty="0">
                <a:latin typeface="Century Gothic" panose="020B0502020202020204" pitchFamily="34" charset="0"/>
              </a:rPr>
              <a:t>7.55</a:t>
            </a:r>
          </a:p>
          <a:p>
            <a:pPr defTabSz="403433">
              <a:defRPr/>
            </a:pPr>
            <a:r>
              <a:rPr lang="en-CA" sz="1000" dirty="0">
                <a:latin typeface="Century Gothic" panose="020B0502020202020204" pitchFamily="34" charset="0"/>
              </a:rPr>
              <a:t>Assorted fresh seasonal fruit with yogurt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Skewer	</a:t>
            </a:r>
            <a:r>
              <a:rPr lang="en-CA" sz="1000" dirty="0">
                <a:latin typeface="Century Gothic" panose="020B0502020202020204" pitchFamily="34" charset="0"/>
              </a:rPr>
              <a:t>	</a:t>
            </a:r>
            <a:r>
              <a:rPr lang="en-CA" sz="1000" b="1" dirty="0">
                <a:latin typeface="Century Gothic" panose="020B0502020202020204" pitchFamily="34" charset="0"/>
              </a:rPr>
              <a:t>6.45</a:t>
            </a:r>
          </a:p>
          <a:p>
            <a:pPr defTabSz="403433">
              <a:defRPr/>
            </a:pPr>
            <a:r>
              <a:rPr lang="en-CA" sz="1000" dirty="0">
                <a:latin typeface="Century Gothic" panose="020B0502020202020204" pitchFamily="34" charset="0"/>
              </a:rPr>
              <a:t>Assorted skewered fresh seasonal fruit with yogurt dip.</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and Domestic 	11.85</a:t>
            </a:r>
          </a:p>
          <a:p>
            <a:pPr defTabSz="403433">
              <a:defRPr/>
            </a:pPr>
            <a:r>
              <a:rPr lang="en-CA" sz="1000" b="1" dirty="0">
                <a:latin typeface="Century Gothic" panose="020B0502020202020204" pitchFamily="34" charset="0"/>
              </a:rPr>
              <a:t>Cheese Platter</a:t>
            </a:r>
          </a:p>
          <a:p>
            <a:pPr defTabSz="403433">
              <a:defRPr/>
            </a:pPr>
            <a:r>
              <a:rPr lang="en-CA" sz="1000" dirty="0">
                <a:latin typeface="Century Gothic" panose="020B0502020202020204" pitchFamily="34" charset="0"/>
              </a:rPr>
              <a:t>Assorted fresh seasonal fruit and cheeses with artisan crackers.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Individual Yogurt				3.20</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Whole Fruit					2.45</a:t>
            </a: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FD4EDCAD-030A-46CF-B12B-4E6E34EAF859}"/>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4</a:t>
            </a:r>
          </a:p>
        </p:txBody>
      </p:sp>
    </p:spTree>
    <p:extLst>
      <p:ext uri="{BB962C8B-B14F-4D97-AF65-F5344CB8AC3E}">
        <p14:creationId xmlns:p14="http://schemas.microsoft.com/office/powerpoint/2010/main" val="275375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6087296" cy="1107996"/>
          </a:xfrm>
          <a:prstGeom prst="rect">
            <a:avLst/>
          </a:prstGeom>
          <a:noFill/>
        </p:spPr>
        <p:txBody>
          <a:bodyPr wrap="square" rtlCol="0">
            <a:spAutoFit/>
          </a:bodyPr>
          <a:lstStyle/>
          <a:p>
            <a:pPr defTabSz="403433">
              <a:defRPr/>
            </a:pPr>
            <a:r>
              <a:rPr lang="en-US" sz="2200" b="1" dirty="0">
                <a:latin typeface="Century Gothic" panose="020B0502020202020204" pitchFamily="34" charset="0"/>
              </a:rPr>
              <a:t>Interruption Break Packages and Additions</a:t>
            </a:r>
          </a:p>
          <a:p>
            <a:pPr lvl="0"/>
            <a:r>
              <a:rPr lang="en-US" sz="1000" dirty="0">
                <a:solidFill>
                  <a:prstClr val="black"/>
                </a:solidFill>
                <a:latin typeface="Century Gothic" panose="020B0502020202020204" pitchFamily="34" charset="0"/>
              </a:rPr>
              <a:t>** All break packages are a minimum of 10 persons.</a:t>
            </a:r>
          </a:p>
          <a:p>
            <a:pPr lvl="0"/>
            <a:r>
              <a:rPr lang="en-US" sz="1000" dirty="0">
                <a:solidFill>
                  <a:prstClr val="black"/>
                </a:solidFill>
                <a:latin typeface="Century Gothic" panose="020B0502020202020204" pitchFamily="34" charset="0"/>
              </a:rPr>
              <a:t>***All break packages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52219" y="1869996"/>
            <a:ext cx="2997741" cy="4862870"/>
          </a:xfrm>
          <a:prstGeom prst="rect">
            <a:avLst/>
          </a:prstGeom>
          <a:noFill/>
        </p:spPr>
        <p:txBody>
          <a:bodyPr wrap="square" rtlCol="0">
            <a:spAutoFit/>
          </a:bodyPr>
          <a:lstStyle/>
          <a:p>
            <a:pPr defTabSz="403433">
              <a:defRPr/>
            </a:pPr>
            <a:r>
              <a:rPr lang="en-CA" sz="1000" b="1" dirty="0">
                <a:latin typeface="Century Gothic" panose="020B0502020202020204" pitchFamily="34" charset="0"/>
              </a:rPr>
              <a:t>The Sweet Tooth Break		</a:t>
            </a:r>
            <a:r>
              <a:rPr lang="en-CA" sz="1000" dirty="0">
                <a:latin typeface="Century Gothic" panose="020B0502020202020204" pitchFamily="34" charset="0"/>
              </a:rPr>
              <a:t>	</a:t>
            </a:r>
            <a:r>
              <a:rPr lang="en-CA" sz="1000" b="1" dirty="0">
                <a:latin typeface="Century Gothic" panose="020B0502020202020204" pitchFamily="34" charset="0"/>
              </a:rPr>
              <a:t>8.45</a:t>
            </a:r>
          </a:p>
          <a:p>
            <a:pPr defTabSz="403433">
              <a:defRPr/>
            </a:pPr>
            <a:r>
              <a:rPr lang="en-CA" sz="1000" dirty="0">
                <a:latin typeface="Century Gothic" panose="020B0502020202020204" pitchFamily="34" charset="0"/>
              </a:rPr>
              <a:t>brownies and assorted gourmet cookies.  Includes coffee and tea. I each pp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The Cheese Please	Break	</a:t>
            </a:r>
            <a:r>
              <a:rPr lang="en-CA" sz="1000" dirty="0">
                <a:latin typeface="Century Gothic" panose="020B0502020202020204" pitchFamily="34" charset="0"/>
              </a:rPr>
              <a:t>	</a:t>
            </a:r>
            <a:r>
              <a:rPr lang="en-CA" sz="1000" b="1" dirty="0">
                <a:latin typeface="Century Gothic" panose="020B0502020202020204" pitchFamily="34" charset="0"/>
              </a:rPr>
              <a:t>  	12.75</a:t>
            </a:r>
          </a:p>
          <a:p>
            <a:pPr defTabSz="403433">
              <a:defRPr/>
            </a:pPr>
            <a:r>
              <a:rPr lang="en-CA" sz="1000" dirty="0">
                <a:latin typeface="Century Gothic" panose="020B0502020202020204" pitchFamily="34" charset="0"/>
              </a:rPr>
              <a:t>Assorted fresh seasonal fruit and cheeses with artisan crackers.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The Coffee Break			</a:t>
            </a:r>
            <a:r>
              <a:rPr lang="en-CA" sz="1000" dirty="0">
                <a:latin typeface="Century Gothic" panose="020B0502020202020204" pitchFamily="34" charset="0"/>
              </a:rPr>
              <a:t>	</a:t>
            </a:r>
            <a:r>
              <a:rPr lang="en-CA" sz="1000" b="1" dirty="0">
                <a:latin typeface="Century Gothic" panose="020B0502020202020204" pitchFamily="34" charset="0"/>
              </a:rPr>
              <a:t>11.10</a:t>
            </a:r>
          </a:p>
          <a:p>
            <a:pPr defTabSz="403433">
              <a:defRPr/>
            </a:pPr>
            <a:r>
              <a:rPr lang="en-CA" sz="1000" dirty="0">
                <a:latin typeface="Century Gothic" panose="020B0502020202020204" pitchFamily="34" charset="0"/>
              </a:rPr>
              <a:t>Sweet Breads and an assorted seasonal fruit platter.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The Charcuterie Break			15.55</a:t>
            </a:r>
          </a:p>
          <a:p>
            <a:pPr defTabSz="403433">
              <a:defRPr/>
            </a:pPr>
            <a:r>
              <a:rPr lang="en-CA" sz="1000" dirty="0">
                <a:latin typeface="Century Gothic" panose="020B0502020202020204" pitchFamily="34" charset="0"/>
              </a:rPr>
              <a:t>Assorted Italian meats, cheese, olives, grapes, berries and dried fruits.  Paired with artisan breads, crackers and crisps.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Dips &amp; Chips			 		7.75</a:t>
            </a:r>
          </a:p>
          <a:p>
            <a:pPr defTabSz="403433">
              <a:defRPr/>
            </a:pPr>
            <a:r>
              <a:rPr lang="en-CA" sz="1000" dirty="0">
                <a:latin typeface="Century Gothic" panose="020B0502020202020204" pitchFamily="34" charset="0"/>
              </a:rPr>
              <a:t>Choice of 2 cold dips with baked pita and nacho chips.</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Hummus</a:t>
            </a:r>
          </a:p>
          <a:p>
            <a:pPr defTabSz="403433">
              <a:defRPr/>
            </a:pPr>
            <a:r>
              <a:rPr lang="en-CA" sz="1000" dirty="0">
                <a:latin typeface="Century Gothic" panose="020B0502020202020204" pitchFamily="34" charset="0"/>
              </a:rPr>
              <a:t>◦	Bruschetta</a:t>
            </a:r>
          </a:p>
          <a:p>
            <a:pPr defTabSz="403433">
              <a:defRPr/>
            </a:pPr>
            <a:r>
              <a:rPr lang="en-CA" sz="1000" dirty="0">
                <a:latin typeface="Century Gothic" panose="020B0502020202020204" pitchFamily="34" charset="0"/>
              </a:rPr>
              <a:t>◦	Guacamole</a:t>
            </a:r>
          </a:p>
          <a:p>
            <a:pPr defTabSz="403433">
              <a:defRPr/>
            </a:pPr>
            <a:r>
              <a:rPr lang="en-CA" sz="1000" dirty="0">
                <a:latin typeface="Century Gothic" panose="020B0502020202020204" pitchFamily="34" charset="0"/>
              </a:rPr>
              <a:t>◦	</a:t>
            </a:r>
            <a:r>
              <a:rPr lang="en-CA" sz="1000" dirty="0" err="1">
                <a:latin typeface="Century Gothic" panose="020B0502020202020204" pitchFamily="34" charset="0"/>
              </a:rPr>
              <a:t>Tzatziki</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Spinach </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657600" y="1678900"/>
            <a:ext cx="2997741" cy="5786199"/>
          </a:xfrm>
          <a:prstGeom prst="rect">
            <a:avLst/>
          </a:prstGeom>
          <a:noFill/>
        </p:spPr>
        <p:txBody>
          <a:bodyPr wrap="square" rtlCol="0">
            <a:spAutoFit/>
          </a:bodyPr>
          <a:lstStyle/>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Snack Baskets				10.99</a:t>
            </a:r>
            <a:endParaRPr lang="en-CA" sz="1000" i="1" dirty="0">
              <a:latin typeface="Century Gothic" panose="020B0502020202020204" pitchFamily="34" charset="0"/>
            </a:endParaRPr>
          </a:p>
          <a:p>
            <a:pPr defTabSz="403433">
              <a:defRPr/>
            </a:pPr>
            <a:r>
              <a:rPr lang="en-CA" sz="1000" i="1" dirty="0">
                <a:latin typeface="Century Gothic" panose="020B0502020202020204" pitchFamily="34" charset="0"/>
              </a:rPr>
              <a:t>**priced per basket</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Kettle chips and roasted garlic dip</a:t>
            </a:r>
          </a:p>
          <a:p>
            <a:pPr defTabSz="403433">
              <a:defRPr/>
            </a:pPr>
            <a:r>
              <a:rPr lang="en-CA" sz="1000" dirty="0">
                <a:latin typeface="Century Gothic" panose="020B0502020202020204" pitchFamily="34" charset="0"/>
              </a:rPr>
              <a:t>◦	Nacho chips and salsa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Crisp Vegetable Platter		</a:t>
            </a:r>
            <a:r>
              <a:rPr lang="en-CA" sz="1000" dirty="0">
                <a:latin typeface="Century Gothic" panose="020B0502020202020204" pitchFamily="34" charset="0"/>
              </a:rPr>
              <a:t>	</a:t>
            </a:r>
            <a:r>
              <a:rPr lang="en-CA" sz="1000" b="1" dirty="0">
                <a:latin typeface="Century Gothic" panose="020B0502020202020204" pitchFamily="34" charset="0"/>
              </a:rPr>
              <a:t>7.10</a:t>
            </a:r>
          </a:p>
          <a:p>
            <a:pPr defTabSz="403433">
              <a:defRPr/>
            </a:pPr>
            <a:r>
              <a:rPr lang="en-CA" sz="1000" dirty="0">
                <a:latin typeface="Century Gothic" panose="020B0502020202020204" pitchFamily="34" charset="0"/>
              </a:rPr>
              <a:t>Assorted fresh vegetables with choice of ranch or curry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Platter		</a:t>
            </a:r>
            <a:r>
              <a:rPr lang="en-CA" sz="1000" dirty="0">
                <a:latin typeface="Century Gothic" panose="020B0502020202020204" pitchFamily="34" charset="0"/>
              </a:rPr>
              <a:t>	</a:t>
            </a:r>
            <a:r>
              <a:rPr lang="en-CA" sz="1000" b="1" dirty="0">
                <a:latin typeface="Century Gothic" panose="020B0502020202020204" pitchFamily="34" charset="0"/>
              </a:rPr>
              <a:t>7.55</a:t>
            </a:r>
          </a:p>
          <a:p>
            <a:pPr defTabSz="403433">
              <a:defRPr/>
            </a:pPr>
            <a:r>
              <a:rPr lang="en-CA" sz="1000" dirty="0">
                <a:latin typeface="Century Gothic" panose="020B0502020202020204" pitchFamily="34" charset="0"/>
              </a:rPr>
              <a:t>Assorted fresh seasonal fruit with yogurt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Skewer	</a:t>
            </a:r>
            <a:r>
              <a:rPr lang="en-CA" sz="1000" dirty="0">
                <a:latin typeface="Century Gothic" panose="020B0502020202020204" pitchFamily="34" charset="0"/>
              </a:rPr>
              <a:t>	</a:t>
            </a:r>
            <a:r>
              <a:rPr lang="en-CA" sz="1000" b="1" dirty="0">
                <a:latin typeface="Century Gothic" panose="020B0502020202020204" pitchFamily="34" charset="0"/>
              </a:rPr>
              <a:t>6.50</a:t>
            </a:r>
          </a:p>
          <a:p>
            <a:pPr defTabSz="403433">
              <a:defRPr/>
            </a:pPr>
            <a:r>
              <a:rPr lang="en-CA" sz="1000" dirty="0">
                <a:latin typeface="Century Gothic" panose="020B0502020202020204" pitchFamily="34" charset="0"/>
              </a:rPr>
              <a:t>Assorted skewered fresh seasonal fruit with yogurt dip.</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and Domestic 	11.85</a:t>
            </a:r>
          </a:p>
          <a:p>
            <a:pPr defTabSz="403433">
              <a:defRPr/>
            </a:pPr>
            <a:r>
              <a:rPr lang="en-CA" sz="1000" b="1" dirty="0">
                <a:latin typeface="Century Gothic" panose="020B0502020202020204" pitchFamily="34" charset="0"/>
              </a:rPr>
              <a:t>Cheese Platter</a:t>
            </a:r>
          </a:p>
          <a:p>
            <a:pPr defTabSz="403433">
              <a:defRPr/>
            </a:pPr>
            <a:r>
              <a:rPr lang="en-CA" sz="1000" dirty="0">
                <a:latin typeface="Century Gothic" panose="020B0502020202020204" pitchFamily="34" charset="0"/>
              </a:rPr>
              <a:t>Assorted fresh seasonal fruit and cheeses with artisan crackers.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Domestic Cheese Platter			8.45</a:t>
            </a:r>
          </a:p>
          <a:p>
            <a:pPr defTabSz="403433">
              <a:defRPr/>
            </a:pPr>
            <a:r>
              <a:rPr lang="en-CA" sz="1000" dirty="0">
                <a:latin typeface="Century Gothic" panose="020B0502020202020204" pitchFamily="34" charset="0"/>
              </a:rPr>
              <a:t>Assorted cheeses with artisan crackers.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Hummus and Soft Pita Platter		6.50</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Hummus, Crisp Vegetables &amp; Soft 	7.55</a:t>
            </a:r>
          </a:p>
          <a:p>
            <a:pPr defTabSz="403433">
              <a:defRPr/>
            </a:pPr>
            <a:r>
              <a:rPr lang="en-CA" sz="1000" b="1" dirty="0">
                <a:latin typeface="Century Gothic" panose="020B0502020202020204" pitchFamily="34" charset="0"/>
              </a:rPr>
              <a:t>Pita Platter</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Squares (two per person)			2.75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Gourmet Cookie- 2oz			2.35</a:t>
            </a:r>
          </a:p>
          <a:p>
            <a:pPr defTabSz="403433">
              <a:defRPr/>
            </a:pPr>
            <a:endParaRPr lang="en-CA" sz="1000" b="1"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B2E46CB2-5E6C-4942-8F31-CC7BB803387D}"/>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5</a:t>
            </a:r>
          </a:p>
        </p:txBody>
      </p:sp>
    </p:spTree>
    <p:extLst>
      <p:ext uri="{BB962C8B-B14F-4D97-AF65-F5344CB8AC3E}">
        <p14:creationId xmlns:p14="http://schemas.microsoft.com/office/powerpoint/2010/main" val="392218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78586" y="685055"/>
            <a:ext cx="2867575" cy="1046440"/>
          </a:xfrm>
          <a:prstGeom prst="rect">
            <a:avLst/>
          </a:prstGeom>
          <a:noFill/>
        </p:spPr>
        <p:txBody>
          <a:bodyPr wrap="square" rtlCol="0">
            <a:spAutoFit/>
          </a:bodyPr>
          <a:lstStyle/>
          <a:p>
            <a:pPr defTabSz="403433">
              <a:defRPr/>
            </a:pPr>
            <a:r>
              <a:rPr lang="en-US" b="1" dirty="0">
                <a:latin typeface="Century Gothic" panose="020B0502020202020204" pitchFamily="34" charset="0"/>
              </a:rPr>
              <a:t>Sandwiches and Wraps</a:t>
            </a:r>
          </a:p>
          <a:p>
            <a:pPr lvl="0"/>
            <a:r>
              <a:rPr lang="en-US" sz="1000" dirty="0">
                <a:solidFill>
                  <a:prstClr val="black"/>
                </a:solidFill>
                <a:latin typeface="Century Gothic" panose="020B0502020202020204" pitchFamily="34" charset="0"/>
              </a:rPr>
              <a:t>***All sandwiches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78586" y="1524000"/>
            <a:ext cx="2997741" cy="6247864"/>
          </a:xfrm>
          <a:prstGeom prst="rect">
            <a:avLst/>
          </a:prstGeom>
          <a:noFill/>
        </p:spPr>
        <p:txBody>
          <a:bodyPr wrap="square" rtlCol="0">
            <a:spAutoFit/>
          </a:bodyPr>
          <a:lstStyle/>
          <a:p>
            <a:pPr defTabSz="403433">
              <a:defRPr/>
            </a:pPr>
            <a:r>
              <a:rPr lang="en-CA" sz="1000" b="1" dirty="0">
                <a:latin typeface="Century Gothic" panose="020B0502020202020204" pitchFamily="34" charset="0"/>
              </a:rPr>
              <a:t>Classic Sandwiches or Wraps	</a:t>
            </a:r>
            <a:r>
              <a:rPr lang="en-CA" sz="1000" dirty="0">
                <a:latin typeface="Century Gothic" panose="020B0502020202020204" pitchFamily="34" charset="0"/>
              </a:rPr>
              <a:t>	</a:t>
            </a:r>
            <a:r>
              <a:rPr lang="en-CA" sz="1000" b="1" dirty="0">
                <a:latin typeface="Century Gothic" panose="020B0502020202020204" pitchFamily="34" charset="0"/>
              </a:rPr>
              <a:t>7.30</a:t>
            </a:r>
          </a:p>
          <a:p>
            <a:pPr defTabSz="403433">
              <a:defRPr/>
            </a:pPr>
            <a:r>
              <a:rPr lang="en-CA" sz="1000" dirty="0">
                <a:latin typeface="Century Gothic" panose="020B0502020202020204" pitchFamily="34" charset="0"/>
              </a:rPr>
              <a:t>On traditional bread or wrap.</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and cheddar</a:t>
            </a:r>
          </a:p>
          <a:p>
            <a:pPr defTabSz="403433">
              <a:defRPr/>
            </a:pPr>
            <a:r>
              <a:rPr lang="en-CA" sz="1000" dirty="0">
                <a:latin typeface="Century Gothic" panose="020B0502020202020204" pitchFamily="34" charset="0"/>
              </a:rPr>
              <a:t>◦	Turkey and </a:t>
            </a:r>
            <a:r>
              <a:rPr lang="en-CA" sz="1000" dirty="0" err="1">
                <a:latin typeface="Century Gothic" panose="020B0502020202020204" pitchFamily="34" charset="0"/>
              </a:rPr>
              <a:t>swiss</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Egg salad</a:t>
            </a:r>
          </a:p>
          <a:p>
            <a:pPr defTabSz="403433">
              <a:defRPr/>
            </a:pPr>
            <a:r>
              <a:rPr lang="en-CA" sz="1000" dirty="0">
                <a:latin typeface="Century Gothic" panose="020B0502020202020204" pitchFamily="34" charset="0"/>
              </a:rPr>
              <a:t>◦	Chicken salad</a:t>
            </a:r>
          </a:p>
          <a:p>
            <a:pPr defTabSz="403433">
              <a:defRPr/>
            </a:pPr>
            <a:r>
              <a:rPr lang="en-CA" sz="1000" dirty="0">
                <a:latin typeface="Century Gothic" panose="020B0502020202020204" pitchFamily="34" charset="0"/>
              </a:rPr>
              <a:t>◦	Tuna Salad</a:t>
            </a:r>
          </a:p>
          <a:p>
            <a:pPr defTabSz="403433">
              <a:defRPr/>
            </a:pPr>
            <a:r>
              <a:rPr lang="en-CA" sz="1000" dirty="0">
                <a:latin typeface="Century Gothic" panose="020B0502020202020204" pitchFamily="34" charset="0"/>
              </a:rPr>
              <a:t>◦	Hummus and veggie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Artisan Sandwiches or Wraps	</a:t>
            </a:r>
            <a:r>
              <a:rPr lang="en-CA" sz="1000" dirty="0">
                <a:latin typeface="Century Gothic" panose="020B0502020202020204" pitchFamily="34" charset="0"/>
              </a:rPr>
              <a:t>	</a:t>
            </a:r>
            <a:r>
              <a:rPr lang="en-CA" sz="1000" b="1" dirty="0">
                <a:latin typeface="Century Gothic" panose="020B0502020202020204" pitchFamily="34" charset="0"/>
              </a:rPr>
              <a:t>9.49</a:t>
            </a:r>
          </a:p>
          <a:p>
            <a:pPr defTabSz="403433">
              <a:defRPr/>
            </a:pPr>
            <a:r>
              <a:rPr lang="en-CA" sz="1000" dirty="0">
                <a:latin typeface="Century Gothic" panose="020B0502020202020204" pitchFamily="34" charset="0"/>
              </a:rPr>
              <a:t>On premium harvest bread, Vienna hoagie buns, croissants &amp; wraps.</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brie and honey </a:t>
            </a:r>
            <a:r>
              <a:rPr lang="en-CA" sz="1000" dirty="0" err="1">
                <a:latin typeface="Century Gothic" panose="020B0502020202020204" pitchFamily="34" charset="0"/>
              </a:rPr>
              <a:t>dijonaise</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turkey, </a:t>
            </a:r>
            <a:r>
              <a:rPr lang="en-CA" sz="1000" dirty="0" err="1">
                <a:latin typeface="Century Gothic" panose="020B0502020202020204" pitchFamily="34" charset="0"/>
              </a:rPr>
              <a:t>swiss</a:t>
            </a:r>
            <a:r>
              <a:rPr lang="en-CA" sz="1000" dirty="0">
                <a:latin typeface="Century Gothic" panose="020B0502020202020204" pitchFamily="34" charset="0"/>
              </a:rPr>
              <a:t> and cranberry 	aioli</a:t>
            </a:r>
          </a:p>
          <a:p>
            <a:pPr defTabSz="403433">
              <a:defRPr/>
            </a:pPr>
            <a:r>
              <a:rPr lang="en-CA" sz="1000" dirty="0">
                <a:latin typeface="Century Gothic" panose="020B0502020202020204" pitchFamily="34" charset="0"/>
              </a:rPr>
              <a:t>◦	Sliced chicken club</a:t>
            </a:r>
          </a:p>
          <a:p>
            <a:pPr defTabSz="403433">
              <a:defRPr/>
            </a:pPr>
            <a:r>
              <a:rPr lang="en-CA" sz="1000" dirty="0">
                <a:latin typeface="Century Gothic" panose="020B0502020202020204" pitchFamily="34" charset="0"/>
              </a:rPr>
              <a:t>◦	Chicken </a:t>
            </a:r>
            <a:r>
              <a:rPr lang="en-CA" sz="1000" dirty="0" err="1">
                <a:latin typeface="Century Gothic" panose="020B0502020202020204" pitchFamily="34" charset="0"/>
              </a:rPr>
              <a:t>caesar</a:t>
            </a:r>
            <a:r>
              <a:rPr lang="en-CA" sz="1000" dirty="0">
                <a:latin typeface="Century Gothic" panose="020B0502020202020204" pitchFamily="34" charset="0"/>
              </a:rPr>
              <a:t> wrap</a:t>
            </a:r>
          </a:p>
          <a:p>
            <a:pPr defTabSz="403433">
              <a:defRPr/>
            </a:pPr>
            <a:r>
              <a:rPr lang="en-CA" sz="1000" dirty="0">
                <a:latin typeface="Century Gothic" panose="020B0502020202020204" pitchFamily="34" charset="0"/>
              </a:rPr>
              <a:t>◦	Roast beef, caramelized onions, 	cheddar and horseradish 	mayo</a:t>
            </a:r>
          </a:p>
          <a:p>
            <a:pPr defTabSz="403433">
              <a:defRPr/>
            </a:pPr>
            <a:r>
              <a:rPr lang="en-CA" sz="1000" dirty="0">
                <a:latin typeface="Century Gothic" panose="020B0502020202020204" pitchFamily="34" charset="0"/>
              </a:rPr>
              <a:t>◦	Curried chicken salad</a:t>
            </a:r>
          </a:p>
          <a:p>
            <a:pPr defTabSz="403433">
              <a:defRPr/>
            </a:pPr>
            <a:r>
              <a:rPr lang="en-CA" sz="1000" dirty="0">
                <a:latin typeface="Century Gothic" panose="020B0502020202020204" pitchFamily="34" charset="0"/>
              </a:rPr>
              <a:t>◦	Albacore tuna and dill </a:t>
            </a:r>
          </a:p>
          <a:p>
            <a:pPr defTabSz="403433">
              <a:defRPr/>
            </a:pPr>
            <a:r>
              <a:rPr lang="en-CA" sz="1000" dirty="0">
                <a:latin typeface="Century Gothic" panose="020B0502020202020204" pitchFamily="34" charset="0"/>
              </a:rPr>
              <a:t>◦	Spicy hummus, black bean and 	veggie wrap</a:t>
            </a:r>
          </a:p>
          <a:p>
            <a:pPr defTabSz="403433">
              <a:defRPr/>
            </a:pPr>
            <a:r>
              <a:rPr lang="en-CA" sz="1000" dirty="0">
                <a:latin typeface="Century Gothic" panose="020B0502020202020204" pitchFamily="34" charset="0"/>
              </a:rPr>
              <a:t>◦	Falafel, veggie and </a:t>
            </a:r>
            <a:r>
              <a:rPr lang="en-CA" sz="1000" dirty="0" err="1">
                <a:latin typeface="Century Gothic" panose="020B0502020202020204" pitchFamily="34" charset="0"/>
              </a:rPr>
              <a:t>tzatziki</a:t>
            </a:r>
            <a:r>
              <a:rPr lang="en-CA" sz="1000" dirty="0">
                <a:latin typeface="Century Gothic" panose="020B0502020202020204" pitchFamily="34" charset="0"/>
              </a:rPr>
              <a:t> wrap</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Complete the Sandwich Experience	9.80</a:t>
            </a:r>
          </a:p>
          <a:p>
            <a:pPr defTabSz="403433">
              <a:defRPr/>
            </a:pPr>
            <a:r>
              <a:rPr lang="en-CA" sz="1000" dirty="0">
                <a:latin typeface="Century Gothic" panose="020B0502020202020204" pitchFamily="34" charset="0"/>
              </a:rPr>
              <a:t>With soup or salad and gourmet cookies.  Includes coffee and tea. (min. 10ppl for soup)</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Classic salad</a:t>
            </a:r>
          </a:p>
          <a:p>
            <a:pPr defTabSz="403433">
              <a:defRPr/>
            </a:pPr>
            <a:r>
              <a:rPr lang="en-CA" sz="1000" dirty="0">
                <a:latin typeface="Century Gothic" panose="020B0502020202020204" pitchFamily="34" charset="0"/>
              </a:rPr>
              <a:t>◦	Artisan salad </a:t>
            </a:r>
            <a:r>
              <a:rPr lang="en-CA" sz="1000" b="1" i="1" dirty="0">
                <a:latin typeface="Century Gothic" panose="020B0502020202020204" pitchFamily="34" charset="0"/>
              </a:rPr>
              <a:t>add 1.00</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Classic soup</a:t>
            </a:r>
          </a:p>
          <a:p>
            <a:pPr defTabSz="403433">
              <a:defRPr/>
            </a:pPr>
            <a:r>
              <a:rPr lang="en-CA" sz="1000" dirty="0">
                <a:latin typeface="Century Gothic" panose="020B0502020202020204" pitchFamily="34" charset="0"/>
              </a:rPr>
              <a:t>◦	Artisan soup </a:t>
            </a:r>
            <a:r>
              <a:rPr lang="en-CA" sz="1000" b="1" i="1" dirty="0">
                <a:latin typeface="Century Gothic" panose="020B0502020202020204" pitchFamily="34" charset="0"/>
              </a:rPr>
              <a:t>add 1.00</a:t>
            </a:r>
          </a:p>
          <a:p>
            <a:pPr defTabSz="403433">
              <a:defRPr/>
            </a:pPr>
            <a:r>
              <a:rPr lang="en-CA" sz="1000" b="1" i="1" dirty="0">
                <a:latin typeface="Century Gothic" panose="020B0502020202020204" pitchFamily="34" charset="0"/>
              </a:rPr>
              <a:t>◦	</a:t>
            </a:r>
            <a:r>
              <a:rPr lang="en-CA" sz="1000" dirty="0">
                <a:latin typeface="Century Gothic" panose="020B0502020202020204" pitchFamily="34" charset="0"/>
              </a:rPr>
              <a:t>Seafood chowder </a:t>
            </a:r>
            <a:r>
              <a:rPr lang="en-CA" sz="1000" b="1" i="1" dirty="0">
                <a:latin typeface="Century Gothic" panose="020B0502020202020204" pitchFamily="34" charset="0"/>
              </a:rPr>
              <a:t>add 4.00</a:t>
            </a: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543839" y="1524000"/>
            <a:ext cx="2997741" cy="6155531"/>
          </a:xfrm>
          <a:prstGeom prst="rect">
            <a:avLst/>
          </a:prstGeom>
          <a:noFill/>
        </p:spPr>
        <p:txBody>
          <a:bodyPr wrap="square" rtlCol="0">
            <a:spAutoFit/>
          </a:bodyPr>
          <a:lstStyle/>
          <a:p>
            <a:pPr defTabSz="403433">
              <a:defRPr/>
            </a:pPr>
            <a:r>
              <a:rPr lang="en-CA" sz="1000" b="1" dirty="0">
                <a:latin typeface="Century Gothic" panose="020B0502020202020204" pitchFamily="34" charset="0"/>
              </a:rPr>
              <a:t>Classic Soup				</a:t>
            </a:r>
            <a:r>
              <a:rPr lang="en-CA" sz="1000" dirty="0">
                <a:latin typeface="Century Gothic" panose="020B0502020202020204" pitchFamily="34" charset="0"/>
              </a:rPr>
              <a:t>	</a:t>
            </a:r>
            <a:r>
              <a:rPr lang="en-CA" sz="1000" b="1" dirty="0">
                <a:latin typeface="Century Gothic" panose="020B0502020202020204" pitchFamily="34" charset="0"/>
              </a:rPr>
              <a:t>5.89</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Creamy tomato and cheddar</a:t>
            </a:r>
          </a:p>
          <a:p>
            <a:pPr defTabSz="403433">
              <a:defRPr/>
            </a:pPr>
            <a:r>
              <a:rPr lang="en-CA" sz="1000" dirty="0">
                <a:latin typeface="Century Gothic" panose="020B0502020202020204" pitchFamily="34" charset="0"/>
              </a:rPr>
              <a:t>◦	Broccoli and cheddar</a:t>
            </a:r>
          </a:p>
          <a:p>
            <a:pPr defTabSz="403433">
              <a:defRPr/>
            </a:pPr>
            <a:r>
              <a:rPr lang="en-CA" sz="1000" dirty="0">
                <a:latin typeface="Century Gothic" panose="020B0502020202020204" pitchFamily="34" charset="0"/>
              </a:rPr>
              <a:t>◦	Chicken noodle</a:t>
            </a:r>
          </a:p>
          <a:p>
            <a:pPr defTabSz="403433">
              <a:defRPr/>
            </a:pPr>
            <a:r>
              <a:rPr lang="en-CA" sz="1000" dirty="0">
                <a:latin typeface="Century Gothic" panose="020B0502020202020204" pitchFamily="34" charset="0"/>
              </a:rPr>
              <a:t>◦	Tomato garden vegetable </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Artisan Soup				</a:t>
            </a:r>
            <a:r>
              <a:rPr lang="en-CA" sz="1000" dirty="0">
                <a:latin typeface="Century Gothic" panose="020B0502020202020204" pitchFamily="34" charset="0"/>
              </a:rPr>
              <a:t>	</a:t>
            </a:r>
            <a:r>
              <a:rPr lang="en-CA" sz="1000" b="1" dirty="0">
                <a:latin typeface="Century Gothic" panose="020B0502020202020204" pitchFamily="34" charset="0"/>
              </a:rPr>
              <a:t>6.95</a:t>
            </a:r>
          </a:p>
          <a:p>
            <a:pPr defTabSz="403433">
              <a:defRPr/>
            </a:pPr>
            <a:r>
              <a:rPr lang="en-CA" sz="1000" dirty="0">
                <a:latin typeface="Century Gothic" panose="020B0502020202020204" pitchFamily="34" charset="0"/>
              </a:rPr>
              <a:t>◦	Butternut squash</a:t>
            </a:r>
          </a:p>
          <a:p>
            <a:pPr defTabSz="403433">
              <a:defRPr/>
            </a:pPr>
            <a:r>
              <a:rPr lang="en-CA" sz="1000" dirty="0">
                <a:latin typeface="Century Gothic" panose="020B0502020202020204" pitchFamily="34" charset="0"/>
              </a:rPr>
              <a:t>◦	Mushroom bisque</a:t>
            </a:r>
          </a:p>
          <a:p>
            <a:pPr defTabSz="403433">
              <a:defRPr/>
            </a:pPr>
            <a:r>
              <a:rPr lang="en-CA" sz="1000" dirty="0">
                <a:latin typeface="Century Gothic" panose="020B0502020202020204" pitchFamily="34" charset="0"/>
              </a:rPr>
              <a:t>◦	Corn and bacon chowder</a:t>
            </a:r>
          </a:p>
          <a:p>
            <a:pPr defTabSz="403433">
              <a:defRPr/>
            </a:pPr>
            <a:r>
              <a:rPr lang="en-CA" sz="1000" dirty="0">
                <a:latin typeface="Century Gothic" panose="020B0502020202020204" pitchFamily="34" charset="0"/>
              </a:rPr>
              <a:t>◦	Roasted red pepper bisque</a:t>
            </a:r>
          </a:p>
          <a:p>
            <a:pPr defTabSz="403433">
              <a:defRPr/>
            </a:pPr>
            <a:r>
              <a:rPr lang="en-CA" sz="1000" dirty="0">
                <a:latin typeface="Century Gothic" panose="020B0502020202020204" pitchFamily="34" charset="0"/>
              </a:rPr>
              <a:t>◦	Beef or vegetarian chili</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Seafood Chowder				12.20</a:t>
            </a: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Salads 			 	5.89</a:t>
            </a:r>
          </a:p>
          <a:p>
            <a:pPr defTabSz="403433">
              <a:defRPr/>
            </a:pPr>
            <a:r>
              <a:rPr lang="en-CA" sz="1000" dirty="0">
                <a:latin typeface="Century Gothic" panose="020B0502020202020204" pitchFamily="34" charset="0"/>
              </a:rPr>
              <a:t>◦	Garden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Lettuce greens, crispy seasonal vegetables</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Caesar salad </a:t>
            </a:r>
          </a:p>
          <a:p>
            <a:pPr defTabSz="403433">
              <a:defRPr/>
            </a:pPr>
            <a:r>
              <a:rPr lang="en-CA" sz="1000" dirty="0">
                <a:latin typeface="Century Gothic" panose="020B0502020202020204" pitchFamily="34" charset="0"/>
              </a:rPr>
              <a:t>	</a:t>
            </a:r>
            <a:r>
              <a:rPr lang="en-CA" sz="1000" i="1" dirty="0">
                <a:latin typeface="Century Gothic" panose="020B0502020202020204" pitchFamily="34" charset="0"/>
              </a:rPr>
              <a:t>with bacon crumble </a:t>
            </a:r>
            <a:r>
              <a:rPr lang="en-CA" sz="1000" b="1" i="1" dirty="0">
                <a:latin typeface="Century Gothic" panose="020B0502020202020204" pitchFamily="34" charset="0"/>
              </a:rPr>
              <a:t>add 1.00</a:t>
            </a:r>
          </a:p>
          <a:p>
            <a:pPr defTabSz="403433">
              <a:defRPr/>
            </a:pPr>
            <a:r>
              <a:rPr lang="en-CA" sz="1000" b="1" i="1" dirty="0">
                <a:latin typeface="Century Gothic" panose="020B0502020202020204" pitchFamily="34" charset="0"/>
              </a:rPr>
              <a:t>	</a:t>
            </a:r>
            <a:r>
              <a:rPr lang="en-CA" sz="800" i="1" dirty="0">
                <a:latin typeface="Century Gothic" panose="020B0502020202020204" pitchFamily="34" charset="0"/>
              </a:rPr>
              <a:t>Romaine, parmesan, croutons</a:t>
            </a: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Artisan Salads			 	6.95</a:t>
            </a:r>
          </a:p>
          <a:p>
            <a:pPr defTabSz="403433">
              <a:defRPr/>
            </a:pPr>
            <a:r>
              <a:rPr lang="en-CA" sz="1000" dirty="0">
                <a:latin typeface="Century Gothic" panose="020B0502020202020204" pitchFamily="34" charset="0"/>
              </a:rPr>
              <a:t>◦	Traditional spinach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spinach, sliced mushroom, red onion, hard 	boiled egg, </a:t>
            </a:r>
            <a:r>
              <a:rPr lang="en-CA" sz="800" i="1" dirty="0" err="1">
                <a:latin typeface="Century Gothic" panose="020B0502020202020204" pitchFamily="34" charset="0"/>
              </a:rPr>
              <a:t>mozza</a:t>
            </a:r>
            <a:r>
              <a:rPr lang="en-CA" sz="800" i="1" dirty="0">
                <a:latin typeface="Century Gothic" panose="020B0502020202020204" pitchFamily="34" charset="0"/>
              </a:rPr>
              <a:t> cheese, balsamic or ranch 	dressing</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Kale and strawberry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kale, strawberries, red onion, goat cheese, 	balsamic or poppy seed dressing</a:t>
            </a:r>
          </a:p>
          <a:p>
            <a:pPr defTabSz="403433">
              <a:defRPr/>
            </a:pPr>
            <a:r>
              <a:rPr lang="en-CA" sz="1000" dirty="0">
                <a:latin typeface="Century Gothic" panose="020B0502020202020204" pitchFamily="34" charset="0"/>
              </a:rPr>
              <a:t>◦	Mykonos </a:t>
            </a:r>
            <a:r>
              <a:rPr lang="en-CA" sz="1000" dirty="0" err="1">
                <a:latin typeface="Century Gothic" panose="020B0502020202020204" pitchFamily="34" charset="0"/>
              </a:rPr>
              <a:t>greek</a:t>
            </a:r>
            <a:r>
              <a:rPr lang="en-CA" sz="1000" dirty="0">
                <a:latin typeface="Century Gothic" panose="020B0502020202020204" pitchFamily="34" charset="0"/>
              </a:rPr>
              <a:t> salad</a:t>
            </a:r>
          </a:p>
          <a:p>
            <a:pPr defTabSz="403433">
              <a:defRPr/>
            </a:pPr>
            <a:r>
              <a:rPr lang="en-CA" sz="1000" dirty="0">
                <a:latin typeface="Century Gothic" panose="020B0502020202020204" pitchFamily="34" charset="0"/>
              </a:rPr>
              <a:t>	</a:t>
            </a:r>
          </a:p>
          <a:p>
            <a:pPr defTabSz="403433">
              <a:defRPr/>
            </a:pPr>
            <a:r>
              <a:rPr lang="en-CA" sz="1000" b="1" dirty="0">
                <a:latin typeface="Century Gothic" panose="020B0502020202020204" pitchFamily="34" charset="0"/>
              </a:rPr>
              <a:t>Compound Salads				4.85</a:t>
            </a:r>
          </a:p>
          <a:p>
            <a:pPr defTabSz="403433">
              <a:defRPr/>
            </a:pPr>
            <a:r>
              <a:rPr lang="en-CA" sz="1000" dirty="0">
                <a:latin typeface="Century Gothic" panose="020B0502020202020204" pitchFamily="34" charset="0"/>
              </a:rPr>
              <a:t>◦	Classic potato and egg salad</a:t>
            </a:r>
          </a:p>
          <a:p>
            <a:pPr defTabSz="403433">
              <a:defRPr/>
            </a:pPr>
            <a:r>
              <a:rPr lang="en-CA" sz="1000" dirty="0">
                <a:latin typeface="Century Gothic" panose="020B0502020202020204" pitchFamily="34" charset="0"/>
              </a:rPr>
              <a:t>◦	Vegetable pasta salad </a:t>
            </a:r>
          </a:p>
          <a:p>
            <a:pPr defTabSz="403433">
              <a:defRPr/>
            </a:pPr>
            <a:r>
              <a:rPr lang="en-CA" sz="1000" dirty="0">
                <a:latin typeface="Century Gothic" panose="020B0502020202020204" pitchFamily="34" charset="0"/>
              </a:rPr>
              <a:t>◦	Creamy coleslaw</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Add Grilled Chicken or Tofu 		5.89</a:t>
            </a:r>
          </a:p>
        </p:txBody>
      </p:sp>
      <p:sp>
        <p:nvSpPr>
          <p:cNvPr id="5" name="TextBox 4">
            <a:extLst>
              <a:ext uri="{FF2B5EF4-FFF2-40B4-BE49-F238E27FC236}">
                <a16:creationId xmlns:a16="http://schemas.microsoft.com/office/drawing/2014/main" id="{07141CEE-E304-4E63-B7D5-E24DB7AF59F1}"/>
              </a:ext>
            </a:extLst>
          </p:cNvPr>
          <p:cNvSpPr txBox="1"/>
          <p:nvPr/>
        </p:nvSpPr>
        <p:spPr>
          <a:xfrm>
            <a:off x="3674005" y="649743"/>
            <a:ext cx="2867575" cy="1354217"/>
          </a:xfrm>
          <a:prstGeom prst="rect">
            <a:avLst/>
          </a:prstGeom>
          <a:noFill/>
        </p:spPr>
        <p:txBody>
          <a:bodyPr wrap="square" rtlCol="0">
            <a:spAutoFit/>
          </a:bodyPr>
          <a:lstStyle/>
          <a:p>
            <a:pPr defTabSz="403433">
              <a:defRPr/>
            </a:pPr>
            <a:r>
              <a:rPr lang="en-US" b="1" dirty="0">
                <a:latin typeface="Century Gothic" panose="020B0502020202020204" pitchFamily="34" charset="0"/>
              </a:rPr>
              <a:t>Soups and Salads</a:t>
            </a:r>
          </a:p>
          <a:p>
            <a:pPr lvl="0"/>
            <a:r>
              <a:rPr lang="en-US" sz="1000" dirty="0">
                <a:solidFill>
                  <a:prstClr val="black"/>
                </a:solidFill>
                <a:latin typeface="Century Gothic" panose="020B0502020202020204" pitchFamily="34" charset="0"/>
              </a:rPr>
              <a:t>**All soup are minimum of 10 persons.</a:t>
            </a:r>
          </a:p>
          <a:p>
            <a:pPr lvl="0"/>
            <a:r>
              <a:rPr lang="en-US" sz="1000" dirty="0">
                <a:solidFill>
                  <a:prstClr val="black"/>
                </a:solidFill>
                <a:latin typeface="Century Gothic" panose="020B0502020202020204" pitchFamily="34" charset="0"/>
              </a:rPr>
              <a:t>***All soups and salads are priced per person and served with rolls.</a:t>
            </a:r>
          </a:p>
          <a:p>
            <a:pPr lvl="0"/>
            <a:endParaRPr lang="en-US" sz="1000" dirty="0">
              <a:solidFill>
                <a:prstClr val="black"/>
              </a:solidFill>
              <a:latin typeface="Century Gothic" panose="020B0502020202020204" pitchFamily="34" charset="0"/>
            </a:endParaRPr>
          </a:p>
          <a:p>
            <a:pPr defTabSz="403433">
              <a:defRPr/>
            </a:pPr>
            <a:endParaRPr lang="en-US" sz="2400" b="1" dirty="0">
              <a:latin typeface="Century Gothic" panose="020B0502020202020204" pitchFamily="34" charset="0"/>
            </a:endParaRPr>
          </a:p>
        </p:txBody>
      </p:sp>
      <p:sp>
        <p:nvSpPr>
          <p:cNvPr id="7" name="TextBox 6">
            <a:extLst>
              <a:ext uri="{FF2B5EF4-FFF2-40B4-BE49-F238E27FC236}">
                <a16:creationId xmlns:a16="http://schemas.microsoft.com/office/drawing/2014/main" id="{2800A5CB-47CA-4267-B934-26920AC45F78}"/>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6</a:t>
            </a:r>
          </a:p>
        </p:txBody>
      </p:sp>
    </p:spTree>
    <p:extLst>
      <p:ext uri="{BB962C8B-B14F-4D97-AF65-F5344CB8AC3E}">
        <p14:creationId xmlns:p14="http://schemas.microsoft.com/office/powerpoint/2010/main" val="107608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CEAC8-6DAC-4660-8E7D-5BE3BC880B4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767992" y="1308374"/>
            <a:ext cx="1603683" cy="937870"/>
          </a:xfrm>
          <a:prstGeom prst="rect">
            <a:avLst/>
          </a:prstGeom>
        </p:spPr>
      </p:pic>
      <p:sp>
        <p:nvSpPr>
          <p:cNvPr id="2" name="TextBox 1">
            <a:extLst>
              <a:ext uri="{FF2B5EF4-FFF2-40B4-BE49-F238E27FC236}">
                <a16:creationId xmlns:a16="http://schemas.microsoft.com/office/drawing/2014/main" id="{9638762C-FA1B-4B1B-95CC-E887838D8DF8}"/>
              </a:ext>
            </a:extLst>
          </p:cNvPr>
          <p:cNvSpPr txBox="1"/>
          <p:nvPr/>
        </p:nvSpPr>
        <p:spPr>
          <a:xfrm rot="20029090">
            <a:off x="782237" y="1147695"/>
            <a:ext cx="1643300" cy="635559"/>
          </a:xfrm>
          <a:prstGeom prst="rect">
            <a:avLst/>
          </a:prstGeom>
          <a:noFill/>
        </p:spPr>
        <p:txBody>
          <a:bodyPr wrap="square" rtlCol="0">
            <a:spAutoFit/>
          </a:bodyPr>
          <a:lstStyle/>
          <a:p>
            <a:pPr algn="ctr"/>
            <a:r>
              <a:rPr lang="en-US" sz="1765" b="1" dirty="0">
                <a:solidFill>
                  <a:schemeClr val="bg1"/>
                </a:solidFill>
                <a:latin typeface="Century Gothic" panose="020B0502020202020204" pitchFamily="34" charset="0"/>
              </a:rPr>
              <a:t>Carved Hot Lunch</a:t>
            </a:r>
          </a:p>
        </p:txBody>
      </p:sp>
      <p:sp>
        <p:nvSpPr>
          <p:cNvPr id="5" name="TextBox 4">
            <a:extLst>
              <a:ext uri="{FF2B5EF4-FFF2-40B4-BE49-F238E27FC236}">
                <a16:creationId xmlns:a16="http://schemas.microsoft.com/office/drawing/2014/main" id="{07141CEE-E304-4E63-B7D5-E24DB7AF59F1}"/>
              </a:ext>
            </a:extLst>
          </p:cNvPr>
          <p:cNvSpPr txBox="1"/>
          <p:nvPr/>
        </p:nvSpPr>
        <p:spPr>
          <a:xfrm>
            <a:off x="339434" y="3733800"/>
            <a:ext cx="2973007" cy="1200329"/>
          </a:xfrm>
          <a:prstGeom prst="rect">
            <a:avLst/>
          </a:prstGeom>
          <a:noFill/>
        </p:spPr>
        <p:txBody>
          <a:bodyPr wrap="square" rtlCol="0">
            <a:spAutoFit/>
          </a:bodyPr>
          <a:lstStyle/>
          <a:p>
            <a:pPr defTabSz="403433">
              <a:defRPr/>
            </a:pPr>
            <a:r>
              <a:rPr lang="en-US" b="1" dirty="0">
                <a:latin typeface="Century Gothic" panose="020B0502020202020204" pitchFamily="34" charset="0"/>
              </a:rPr>
              <a:t>Carved Hot Lunch Buffet</a:t>
            </a:r>
          </a:p>
          <a:p>
            <a:pPr lvl="0"/>
            <a:r>
              <a:rPr lang="en-US" sz="1000" dirty="0">
                <a:solidFill>
                  <a:prstClr val="black"/>
                </a:solidFill>
                <a:latin typeface="Century Gothic" panose="020B0502020202020204" pitchFamily="34" charset="0"/>
              </a:rPr>
              <a:t>** All lunches are minimum 10 persons.</a:t>
            </a:r>
          </a:p>
          <a:p>
            <a:pPr lvl="0"/>
            <a:r>
              <a:rPr lang="en-US" sz="1000" dirty="0">
                <a:solidFill>
                  <a:prstClr val="black"/>
                </a:solidFill>
                <a:latin typeface="Century Gothic" panose="020B0502020202020204" pitchFamily="34" charset="0"/>
              </a:rPr>
              <a:t>***All lunches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227394" y="4565073"/>
            <a:ext cx="2973007" cy="4801314"/>
          </a:xfrm>
          <a:prstGeom prst="rect">
            <a:avLst/>
          </a:prstGeom>
          <a:noFill/>
        </p:spPr>
        <p:txBody>
          <a:bodyPr wrap="square" rtlCol="0">
            <a:spAutoFit/>
          </a:bodyPr>
          <a:lstStyle/>
          <a:p>
            <a:pPr defTabSz="403433">
              <a:defRPr/>
            </a:pPr>
            <a:r>
              <a:rPr lang="en-CA" sz="1200" b="1" dirty="0">
                <a:latin typeface="Century Gothic" panose="020B0502020202020204" pitchFamily="34" charset="0"/>
              </a:rPr>
              <a:t>All lunches are served with Harvest Market  salad and Dessert.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Souvlaki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Chicken souvlaki skewers, roasted Greek potato wedges, soft pita and tzatziki sauce.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Stir Fry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Zesty Chicken and Seasonal Vegetables sauteed and served with rice and potato wedges.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Shawarma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Chicken shawarma, soft pita, lettuce, tomato, red onion, dill pickles, herbed rice, hummus and garlic sauce.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Macaroni &amp; Cheese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Creamy Mac &amp; Cheese served with Potato Wedges &amp; Garlic Bread</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Butter Chicken				19.99</a:t>
            </a:r>
          </a:p>
          <a:p>
            <a:pPr defTabSz="403433">
              <a:defRPr/>
            </a:pPr>
            <a:r>
              <a:rPr lang="en-CA" sz="1000" dirty="0">
                <a:latin typeface="Century Gothic" panose="020B0502020202020204" pitchFamily="34" charset="0"/>
              </a:rPr>
              <a:t>Butter chicken, lightly curried vegetables basmati rice and Greek pita bread.</a:t>
            </a:r>
          </a:p>
          <a:p>
            <a:pPr defTabSz="403433">
              <a:defRPr/>
            </a:pPr>
            <a:endParaRPr lang="en-CA" sz="1000" b="1"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657599" y="3657600"/>
            <a:ext cx="2973007" cy="5632311"/>
          </a:xfrm>
          <a:prstGeom prst="rect">
            <a:avLst/>
          </a:prstGeom>
          <a:noFill/>
        </p:spPr>
        <p:txBody>
          <a:bodyPr wrap="square" rtlCol="0">
            <a:spAutoFit/>
          </a:bodyPr>
          <a:lstStyle/>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Lasagne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Beef or vegetarian lasagne (sold by the dozen) and garlic cheese breadstick.</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Chicken Alfredo 			</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Grilled chicken and </a:t>
            </a:r>
            <a:r>
              <a:rPr lang="en-CA" sz="1000" dirty="0" err="1">
                <a:latin typeface="Century Gothic" panose="020B0502020202020204" pitchFamily="34" charset="0"/>
              </a:rPr>
              <a:t>liguini</a:t>
            </a:r>
            <a:r>
              <a:rPr lang="en-CA" sz="1000" dirty="0">
                <a:latin typeface="Century Gothic" panose="020B0502020202020204" pitchFamily="34" charset="0"/>
              </a:rPr>
              <a:t> or penne pasta in creamy garlic alfredo sauce with garlic cheese breadstick.</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Spaghetti Beef Bolognaise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Spaghetti with beef bolognaise and garlic cheese bread.</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Honey Cilantro Chicken			23.10</a:t>
            </a:r>
          </a:p>
          <a:p>
            <a:pPr defTabSz="403433">
              <a:defRPr/>
            </a:pPr>
            <a:r>
              <a:rPr lang="en-CA" sz="1000" dirty="0">
                <a:latin typeface="Century Gothic" panose="020B0502020202020204" pitchFamily="34" charset="0"/>
              </a:rPr>
              <a:t>Honey and cilantro crusted chicken breast, roasted red pepper sauce, steamed vegetables and herbed rice.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Maple Dijon Baked Salmon	</a:t>
            </a:r>
            <a:r>
              <a:rPr lang="en-CA" sz="1000" dirty="0">
                <a:latin typeface="Century Gothic" panose="020B0502020202020204" pitchFamily="34" charset="0"/>
              </a:rPr>
              <a:t>	</a:t>
            </a:r>
            <a:r>
              <a:rPr lang="en-CA" sz="1000" b="1" dirty="0">
                <a:latin typeface="Century Gothic" panose="020B0502020202020204" pitchFamily="34" charset="0"/>
              </a:rPr>
              <a:t>26.15</a:t>
            </a:r>
          </a:p>
          <a:p>
            <a:pPr defTabSz="403433">
              <a:defRPr/>
            </a:pPr>
            <a:r>
              <a:rPr lang="en-CA" sz="1000" dirty="0">
                <a:latin typeface="Century Gothic" panose="020B0502020202020204" pitchFamily="34" charset="0"/>
              </a:rPr>
              <a:t>Pan seared and glazed salmon, steamed vegetables and roasted potato wedges.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Plant Based Mediterranean</a:t>
            </a:r>
            <a:r>
              <a:rPr lang="en-CA" sz="1000" dirty="0">
                <a:latin typeface="Century Gothic" panose="020B0502020202020204" pitchFamily="34" charset="0"/>
              </a:rPr>
              <a:t>		</a:t>
            </a:r>
            <a:r>
              <a:rPr lang="en-CA" sz="1000" b="1" dirty="0">
                <a:latin typeface="Century Gothic" panose="020B0502020202020204" pitchFamily="34" charset="0"/>
              </a:rPr>
              <a:t>19.99</a:t>
            </a:r>
          </a:p>
          <a:p>
            <a:pPr defTabSz="403433">
              <a:defRPr/>
            </a:pPr>
            <a:r>
              <a:rPr lang="en-CA" sz="1000" dirty="0">
                <a:latin typeface="Century Gothic" panose="020B0502020202020204" pitchFamily="34" charset="0"/>
              </a:rPr>
              <a:t>Chick pea falafels, quinoa tabbouleh, hummus, tzatziki and warm pita bread.</a:t>
            </a:r>
          </a:p>
          <a:p>
            <a:pPr defTabSz="403433">
              <a:defRPr/>
            </a:pPr>
            <a:endParaRPr lang="en-CA" sz="1000" b="1" dirty="0">
              <a:latin typeface="Century Gothic" panose="020B0502020202020204" pitchFamily="34" charset="0"/>
            </a:endParaRPr>
          </a:p>
          <a:p>
            <a:pPr lvl="0" defTabSz="403433">
              <a:defRPr/>
            </a:pPr>
            <a:r>
              <a:rPr lang="en-CA" sz="1000" b="1" dirty="0">
                <a:solidFill>
                  <a:prstClr val="black"/>
                </a:solidFill>
                <a:latin typeface="Century Gothic" panose="020B0502020202020204" pitchFamily="34" charset="0"/>
              </a:rPr>
              <a:t>Upgrade to:</a:t>
            </a:r>
          </a:p>
          <a:p>
            <a:pPr lvl="0" defTabSz="403433">
              <a:defRPr/>
            </a:pPr>
            <a:r>
              <a:rPr lang="en-CA" sz="1000" dirty="0">
                <a:solidFill>
                  <a:prstClr val="black"/>
                </a:solidFill>
                <a:latin typeface="Century Gothic" panose="020B0502020202020204" pitchFamily="34" charset="0"/>
              </a:rPr>
              <a:t>◦	Caesar salad</a:t>
            </a:r>
          </a:p>
          <a:p>
            <a:pPr lvl="0" defTabSz="403433">
              <a:defRPr/>
            </a:pPr>
            <a:r>
              <a:rPr lang="en-CA" sz="1000" dirty="0">
                <a:solidFill>
                  <a:prstClr val="black"/>
                </a:solidFill>
                <a:latin typeface="Century Gothic" panose="020B0502020202020204" pitchFamily="34" charset="0"/>
              </a:rPr>
              <a:t>	</a:t>
            </a:r>
            <a:r>
              <a:rPr lang="en-CA" sz="1000" i="1" dirty="0">
                <a:solidFill>
                  <a:prstClr val="black"/>
                </a:solidFill>
                <a:latin typeface="Century Gothic" panose="020B0502020202020204" pitchFamily="34" charset="0"/>
              </a:rPr>
              <a:t>with bacon crumble </a:t>
            </a:r>
            <a:r>
              <a:rPr lang="en-CA" sz="1000" b="1" i="1" dirty="0">
                <a:solidFill>
                  <a:prstClr val="black"/>
                </a:solidFill>
                <a:latin typeface="Century Gothic" panose="020B0502020202020204" pitchFamily="34" charset="0"/>
              </a:rPr>
              <a:t>add 1.00</a:t>
            </a:r>
            <a:endParaRPr lang="en-CA" sz="1000" dirty="0">
              <a:solidFill>
                <a:prstClr val="black"/>
              </a:solidFill>
              <a:latin typeface="Century Gothic" panose="020B0502020202020204" pitchFamily="34" charset="0"/>
            </a:endParaRPr>
          </a:p>
          <a:p>
            <a:pPr lvl="0" defTabSz="403433">
              <a:defRPr/>
            </a:pPr>
            <a:r>
              <a:rPr lang="en-CA" sz="1000" dirty="0">
                <a:solidFill>
                  <a:prstClr val="black"/>
                </a:solidFill>
                <a:latin typeface="Century Gothic" panose="020B0502020202020204" pitchFamily="34" charset="0"/>
              </a:rPr>
              <a:t>◦	Mykonos, traditional spinach or kale 	and strawberry salad </a:t>
            </a:r>
            <a:r>
              <a:rPr lang="en-CA" sz="1000" b="1" i="1" dirty="0">
                <a:solidFill>
                  <a:prstClr val="black"/>
                </a:solidFill>
                <a:latin typeface="Century Gothic" panose="020B0502020202020204" pitchFamily="34" charset="0"/>
              </a:rPr>
              <a:t>add 1.00</a:t>
            </a:r>
            <a:endParaRPr lang="en-CA" sz="1000" dirty="0">
              <a:solidFill>
                <a:prstClr val="black"/>
              </a:solidFill>
              <a:latin typeface="Century Gothic" panose="020B0502020202020204" pitchFamily="34" charset="0"/>
            </a:endParaRPr>
          </a:p>
          <a:p>
            <a:pPr lvl="0" defTabSz="403433">
              <a:defRPr/>
            </a:pPr>
            <a:r>
              <a:rPr lang="en-CA" sz="1000" b="1" dirty="0">
                <a:solidFill>
                  <a:prstClr val="black"/>
                </a:solidFill>
                <a:latin typeface="Century Gothic" panose="020B0502020202020204" pitchFamily="34" charset="0"/>
              </a:rPr>
              <a:t>◦	</a:t>
            </a:r>
            <a:r>
              <a:rPr lang="en-CA" sz="1000" dirty="0">
                <a:solidFill>
                  <a:prstClr val="black"/>
                </a:solidFill>
                <a:latin typeface="Century Gothic" panose="020B0502020202020204" pitchFamily="34" charset="0"/>
              </a:rPr>
              <a:t>Fresh fruit platter </a:t>
            </a:r>
            <a:r>
              <a:rPr lang="en-CA" sz="1000" b="1" i="1" dirty="0">
                <a:solidFill>
                  <a:prstClr val="black"/>
                </a:solidFill>
                <a:latin typeface="Century Gothic" panose="020B0502020202020204" pitchFamily="34" charset="0"/>
              </a:rPr>
              <a:t>add 2.50</a:t>
            </a:r>
          </a:p>
          <a:p>
            <a:pPr lvl="0" defTabSz="403433">
              <a:defRPr/>
            </a:pPr>
            <a:endParaRPr lang="en-CA" sz="1000" b="1" i="1" dirty="0">
              <a:solidFill>
                <a:prstClr val="black"/>
              </a:solidFill>
              <a:latin typeface="Century Gothic" panose="020B0502020202020204" pitchFamily="34" charset="0"/>
            </a:endParaRPr>
          </a:p>
          <a:p>
            <a:pPr lvl="0" defTabSz="403433">
              <a:defRPr/>
            </a:pPr>
            <a:endParaRPr lang="en-CA" sz="1000" b="1" i="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9" name="TextBox 8">
            <a:extLst>
              <a:ext uri="{FF2B5EF4-FFF2-40B4-BE49-F238E27FC236}">
                <a16:creationId xmlns:a16="http://schemas.microsoft.com/office/drawing/2014/main" id="{02D0DAE5-FDDB-4F1D-8CA8-D2E8F6A08FA6}"/>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8</a:t>
            </a:r>
          </a:p>
        </p:txBody>
      </p:sp>
    </p:spTree>
    <p:extLst>
      <p:ext uri="{BB962C8B-B14F-4D97-AF65-F5344CB8AC3E}">
        <p14:creationId xmlns:p14="http://schemas.microsoft.com/office/powerpoint/2010/main" val="104054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64737-1387-4111-A277-5C94F8C645D6}"/>
              </a:ext>
            </a:extLst>
          </p:cNvPr>
          <p:cNvPicPr/>
          <p:nvPr/>
        </p:nvPicPr>
        <p:blipFill rotWithShape="1">
          <a:blip r:embed="rId3" cstate="print">
            <a:extLst>
              <a:ext uri="{28A0092B-C50C-407E-A947-70E740481C1C}">
                <a14:useLocalDpi xmlns:a14="http://schemas.microsoft.com/office/drawing/2010/main" val="0"/>
              </a:ext>
            </a:extLst>
          </a:blip>
          <a:srcRect t="33760" b="17782"/>
          <a:stretch/>
        </p:blipFill>
        <p:spPr bwMode="auto">
          <a:xfrm>
            <a:off x="0" y="0"/>
            <a:ext cx="685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75A90B9-07EB-467A-89AF-ABF53E514245}"/>
              </a:ext>
            </a:extLst>
          </p:cNvPr>
          <p:cNvSpPr txBox="1"/>
          <p:nvPr/>
        </p:nvSpPr>
        <p:spPr>
          <a:xfrm>
            <a:off x="152400" y="3001228"/>
            <a:ext cx="2801113" cy="369332"/>
          </a:xfrm>
          <a:prstGeom prst="rect">
            <a:avLst/>
          </a:prstGeom>
          <a:noFill/>
        </p:spPr>
        <p:txBody>
          <a:bodyPr wrap="square" rtlCol="0">
            <a:spAutoFit/>
          </a:bodyPr>
          <a:lstStyle/>
          <a:p>
            <a:pPr defTabSz="403433">
              <a:defRPr/>
            </a:pPr>
            <a:r>
              <a:rPr lang="en-US" b="1" dirty="0">
                <a:latin typeface="Century Gothic" panose="020B0502020202020204" pitchFamily="34" charset="0"/>
              </a:rPr>
              <a:t>Gourmet Pizza</a:t>
            </a:r>
          </a:p>
        </p:txBody>
      </p:sp>
      <p:sp>
        <p:nvSpPr>
          <p:cNvPr id="6" name="TextBox 5">
            <a:extLst>
              <a:ext uri="{FF2B5EF4-FFF2-40B4-BE49-F238E27FC236}">
                <a16:creationId xmlns:a16="http://schemas.microsoft.com/office/drawing/2014/main" id="{D6DFEB2C-539B-49BF-9596-C9A3DA74BA4E}"/>
              </a:ext>
            </a:extLst>
          </p:cNvPr>
          <p:cNvSpPr txBox="1"/>
          <p:nvPr/>
        </p:nvSpPr>
        <p:spPr>
          <a:xfrm>
            <a:off x="152400" y="3336322"/>
            <a:ext cx="4641296" cy="408894"/>
          </a:xfrm>
          <a:prstGeom prst="rect">
            <a:avLst/>
          </a:prstGeom>
          <a:noFill/>
        </p:spPr>
        <p:txBody>
          <a:bodyPr wrap="square" rtlCol="0">
            <a:spAutoFit/>
          </a:bodyPr>
          <a:lstStyle/>
          <a:p>
            <a:pPr>
              <a:lnSpc>
                <a:spcPct val="107000"/>
              </a:lnSpc>
            </a:pPr>
            <a:r>
              <a:rPr lang="en-US" sz="1000" dirty="0">
                <a:latin typeface="Century Gothic" panose="020B0502020202020204" pitchFamily="34" charset="0"/>
                <a:ea typeface="Calibri" panose="020F0502020204030204" pitchFamily="34" charset="0"/>
                <a:cs typeface="Times New Roman" panose="02020603050405020304" pitchFamily="18" charset="0"/>
              </a:rPr>
              <a:t>** 16” pizza cut into 8 slices.</a:t>
            </a:r>
          </a:p>
          <a:p>
            <a:pPr>
              <a:lnSpc>
                <a:spcPct val="107000"/>
              </a:lnSpc>
            </a:pPr>
            <a:r>
              <a:rPr lang="en-US" sz="1000" dirty="0">
                <a:latin typeface="Century Gothic" panose="020B0502020202020204" pitchFamily="34" charset="0"/>
                <a:ea typeface="Calibri" panose="020F0502020204030204" pitchFamily="34" charset="0"/>
                <a:cs typeface="Times New Roman" panose="02020603050405020304" pitchFamily="18" charset="0"/>
              </a:rPr>
              <a:t>*** All pizzas are priced per pizza except pizza lunch party. </a:t>
            </a:r>
          </a:p>
        </p:txBody>
      </p:sp>
      <p:pic>
        <p:nvPicPr>
          <p:cNvPr id="7" name="Picture 6">
            <a:extLst>
              <a:ext uri="{FF2B5EF4-FFF2-40B4-BE49-F238E27FC236}">
                <a16:creationId xmlns:a16="http://schemas.microsoft.com/office/drawing/2014/main" id="{B2255009-B1EF-44E1-83DB-AA3822E38851}"/>
              </a:ext>
            </a:extLst>
          </p:cNvPr>
          <p:cNvPicPr>
            <a:picLocks noChangeAspect="1"/>
          </p:cNvPicPr>
          <p:nvPr/>
        </p:nvPicPr>
        <p:blipFill>
          <a:blip r:embed="rId4"/>
          <a:stretch>
            <a:fillRect/>
          </a:stretch>
        </p:blipFill>
        <p:spPr>
          <a:xfrm>
            <a:off x="5590827" y="3124741"/>
            <a:ext cx="941615" cy="693822"/>
          </a:xfrm>
          <a:prstGeom prst="rect">
            <a:avLst/>
          </a:prstGeom>
        </p:spPr>
      </p:pic>
      <p:sp>
        <p:nvSpPr>
          <p:cNvPr id="8" name="TextBox 7">
            <a:extLst>
              <a:ext uri="{FF2B5EF4-FFF2-40B4-BE49-F238E27FC236}">
                <a16:creationId xmlns:a16="http://schemas.microsoft.com/office/drawing/2014/main" id="{C7CFF6C8-A008-4CBE-ADCD-58103B9FBFFE}"/>
              </a:ext>
            </a:extLst>
          </p:cNvPr>
          <p:cNvSpPr txBox="1"/>
          <p:nvPr/>
        </p:nvSpPr>
        <p:spPr>
          <a:xfrm>
            <a:off x="207936" y="3962400"/>
            <a:ext cx="2973007" cy="4478149"/>
          </a:xfrm>
          <a:prstGeom prst="rect">
            <a:avLst/>
          </a:prstGeom>
          <a:noFill/>
        </p:spPr>
        <p:txBody>
          <a:bodyPr wrap="square" rtlCol="0">
            <a:spAutoFit/>
          </a:bodyPr>
          <a:lstStyle/>
          <a:p>
            <a:pPr defTabSz="403433">
              <a:defRPr/>
            </a:pPr>
            <a:r>
              <a:rPr lang="en-CA" sz="1200" b="1" dirty="0">
                <a:latin typeface="Century Gothic" panose="020B0502020202020204" pitchFamily="34" charset="0"/>
              </a:rPr>
              <a:t>Classic Pizzas			22.89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Triple Cheese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Classic pizza sauce, mozzarella, cheddar and parmesan cheese.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Vegetarian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Classic pizza sauce, mozzarella cheese, red onion, bell peppers and mushrooms.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Pepperoni				</a:t>
            </a:r>
          </a:p>
          <a:p>
            <a:pPr defTabSz="403433">
              <a:defRPr/>
            </a:pPr>
            <a:r>
              <a:rPr lang="en-CA" sz="1000" dirty="0">
                <a:latin typeface="Century Gothic" panose="020B0502020202020204" pitchFamily="34" charset="0"/>
              </a:rPr>
              <a:t>Classic pizza sauce, mozzarella cheese and cured pepperoni.</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Garlic Fingers				</a:t>
            </a:r>
          </a:p>
          <a:p>
            <a:pPr defTabSz="403433">
              <a:defRPr/>
            </a:pPr>
            <a:r>
              <a:rPr lang="en-CA" sz="1000" dirty="0">
                <a:latin typeface="Century Gothic" panose="020B0502020202020204" pitchFamily="34" charset="0"/>
              </a:rPr>
              <a:t>Garlic spread, double mozzarella with </a:t>
            </a:r>
            <a:r>
              <a:rPr lang="en-CA" sz="1000" dirty="0" err="1">
                <a:latin typeface="Century Gothic" panose="020B0502020202020204" pitchFamily="34" charset="0"/>
              </a:rPr>
              <a:t>donair</a:t>
            </a:r>
            <a:r>
              <a:rPr lang="en-CA" sz="1000" dirty="0">
                <a:latin typeface="Century Gothic" panose="020B0502020202020204" pitchFamily="34" charset="0"/>
              </a:rPr>
              <a:t> dip.</a:t>
            </a:r>
          </a:p>
          <a:p>
            <a:pPr defTabSz="403433">
              <a:defRPr/>
            </a:pPr>
            <a:r>
              <a:rPr lang="en-CA" sz="1000" b="1" dirty="0">
                <a:latin typeface="Century Gothic" panose="020B0502020202020204" pitchFamily="34" charset="0"/>
              </a:rPr>
              <a:t>Add 1.00</a:t>
            </a:r>
          </a:p>
          <a:p>
            <a:pPr defTabSz="403433">
              <a:defRPr/>
            </a:pPr>
            <a:endParaRPr lang="en-CA" sz="1000" b="1" dirty="0">
              <a:latin typeface="Century Gothic" panose="020B0502020202020204" pitchFamily="34" charset="0"/>
            </a:endParaRPr>
          </a:p>
          <a:p>
            <a:pPr defTabSz="403433">
              <a:defRPr/>
            </a:pPr>
            <a:r>
              <a:rPr lang="en-CA" sz="1200" b="1" dirty="0">
                <a:solidFill>
                  <a:schemeClr val="accent2">
                    <a:lumMod val="75000"/>
                  </a:schemeClr>
                </a:solidFill>
                <a:latin typeface="Century Gothic" panose="020B0502020202020204" pitchFamily="34" charset="0"/>
              </a:rPr>
              <a:t>Make it a Pizza Party </a:t>
            </a:r>
            <a:r>
              <a:rPr lang="en-CA" sz="600" dirty="0">
                <a:solidFill>
                  <a:schemeClr val="accent2">
                    <a:lumMod val="75000"/>
                  </a:schemeClr>
                </a:solidFill>
                <a:latin typeface="Century Gothic" panose="020B0502020202020204" pitchFamily="34" charset="0"/>
              </a:rPr>
              <a:t>(priced per person)</a:t>
            </a:r>
            <a:r>
              <a:rPr lang="en-CA" sz="1200" b="1" dirty="0">
                <a:solidFill>
                  <a:schemeClr val="accent2">
                    <a:lumMod val="75000"/>
                  </a:schemeClr>
                </a:solidFill>
                <a:latin typeface="Century Gothic" panose="020B0502020202020204" pitchFamily="34" charset="0"/>
              </a:rPr>
              <a:t>	</a:t>
            </a:r>
            <a:r>
              <a:rPr lang="en-CA" sz="1000" b="1" dirty="0">
                <a:solidFill>
                  <a:schemeClr val="accent2">
                    <a:lumMod val="75000"/>
                  </a:schemeClr>
                </a:solidFill>
                <a:latin typeface="Century Gothic" panose="020B0502020202020204" pitchFamily="34" charset="0"/>
              </a:rPr>
              <a:t>16.20</a:t>
            </a:r>
          </a:p>
          <a:p>
            <a:pPr defTabSz="403433">
              <a:defRPr/>
            </a:pPr>
            <a:r>
              <a:rPr lang="en-CA" sz="1000" dirty="0">
                <a:solidFill>
                  <a:schemeClr val="accent2">
                    <a:lumMod val="75000"/>
                  </a:schemeClr>
                </a:solidFill>
                <a:latin typeface="Century Gothic" panose="020B0502020202020204" pitchFamily="34" charset="0"/>
              </a:rPr>
              <a:t>Choose from classic pizzas above. Includes two slices per person, garden or Caesar salad, gourmet cookies and assorted cold sodas. </a:t>
            </a:r>
          </a:p>
          <a:p>
            <a:pPr defTabSz="403433">
              <a:defRPr/>
            </a:pPr>
            <a:endParaRPr lang="en-CA" sz="1000" dirty="0">
              <a:solidFill>
                <a:schemeClr val="accent2">
                  <a:lumMod val="75000"/>
                </a:schemeClr>
              </a:solidFill>
              <a:latin typeface="Century Gothic" panose="020B0502020202020204" pitchFamily="34" charset="0"/>
            </a:endParaRPr>
          </a:p>
          <a:p>
            <a:pPr defTabSz="403433">
              <a:defRPr/>
            </a:pPr>
            <a:r>
              <a:rPr lang="en-CA" sz="1050" b="1" dirty="0">
                <a:solidFill>
                  <a:schemeClr val="accent2">
                    <a:lumMod val="75000"/>
                  </a:schemeClr>
                </a:solidFill>
                <a:latin typeface="Century Gothic" panose="020B0502020202020204" pitchFamily="34" charset="0"/>
              </a:rPr>
              <a:t>Individual Vegan &amp; Gluten Free Pizza’s upon Request .                               11.99                             </a:t>
            </a:r>
            <a:endParaRPr lang="en-CA" sz="1000" b="1" dirty="0">
              <a:solidFill>
                <a:schemeClr val="accent2">
                  <a:lumMod val="75000"/>
                </a:schemeClr>
              </a:solidFill>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9" name="TextBox 8">
            <a:extLst>
              <a:ext uri="{FF2B5EF4-FFF2-40B4-BE49-F238E27FC236}">
                <a16:creationId xmlns:a16="http://schemas.microsoft.com/office/drawing/2014/main" id="{C7CFF6C8-A008-4CBE-ADCD-58103B9FBFFE}"/>
              </a:ext>
            </a:extLst>
          </p:cNvPr>
          <p:cNvSpPr txBox="1"/>
          <p:nvPr/>
        </p:nvSpPr>
        <p:spPr>
          <a:xfrm>
            <a:off x="3884993" y="3885456"/>
            <a:ext cx="2973007" cy="4770537"/>
          </a:xfrm>
          <a:prstGeom prst="rect">
            <a:avLst/>
          </a:prstGeom>
          <a:noFill/>
        </p:spPr>
        <p:txBody>
          <a:bodyPr wrap="square" rtlCol="0">
            <a:spAutoFit/>
          </a:bodyPr>
          <a:lstStyle/>
          <a:p>
            <a:pPr defTabSz="403433">
              <a:defRPr/>
            </a:pPr>
            <a:r>
              <a:rPr lang="en-CA" sz="1200" b="1" dirty="0">
                <a:latin typeface="Century Gothic" panose="020B0502020202020204" pitchFamily="34" charset="0"/>
              </a:rPr>
              <a:t>Specialty Pizzas			25.05</a:t>
            </a:r>
          </a:p>
          <a:p>
            <a:pPr defTabSz="403433">
              <a:defRPr/>
            </a:pPr>
            <a:endParaRPr lang="en-CA" sz="1200" b="1" dirty="0">
              <a:latin typeface="Century Gothic" panose="020B0502020202020204" pitchFamily="34" charset="0"/>
            </a:endParaRPr>
          </a:p>
          <a:p>
            <a:pPr defTabSz="403433">
              <a:defRPr/>
            </a:pPr>
            <a:r>
              <a:rPr lang="en-CA" sz="1000" b="1" dirty="0">
                <a:latin typeface="Century Gothic" panose="020B0502020202020204" pitchFamily="34" charset="0"/>
              </a:rPr>
              <a:t>Roasted Red Pepper &amp; Goat Cheese Pizza				</a:t>
            </a:r>
          </a:p>
          <a:p>
            <a:pPr defTabSz="403433">
              <a:defRPr/>
            </a:pPr>
            <a:r>
              <a:rPr lang="en-CA" sz="1000" dirty="0">
                <a:latin typeface="Century Gothic" panose="020B0502020202020204" pitchFamily="34" charset="0"/>
              </a:rPr>
              <a:t>Pesto sauce, mozzarella cheese,, red peppers &amp; Goat Cheese.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Donair Pizza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Mozzarella Cheese, Onions, Tomatoes with sweet &amp; Tangy Donair Sauce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Meat Lover’s					</a:t>
            </a:r>
          </a:p>
          <a:p>
            <a:pPr defTabSz="403433">
              <a:defRPr/>
            </a:pPr>
            <a:r>
              <a:rPr lang="en-CA" sz="1000" dirty="0">
                <a:latin typeface="Century Gothic" panose="020B0502020202020204" pitchFamily="34" charset="0"/>
              </a:rPr>
              <a:t>Classic pizza sauce, mozzarella cheese, cured pepperoni, bacon, hamburger and ham.</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BBQ Chicken 			</a:t>
            </a:r>
            <a:r>
              <a:rPr lang="en-CA" sz="1000" dirty="0">
                <a:latin typeface="Century Gothic" panose="020B0502020202020204" pitchFamily="34" charset="0"/>
              </a:rPr>
              <a:t>	</a:t>
            </a:r>
          </a:p>
          <a:p>
            <a:pPr defTabSz="403433">
              <a:defRPr/>
            </a:pPr>
            <a:r>
              <a:rPr lang="en-CA" sz="1000" dirty="0">
                <a:latin typeface="Century Gothic" panose="020B0502020202020204" pitchFamily="34" charset="0"/>
              </a:rPr>
              <a:t>Ultimate BBQ sauce, mozzarella cheese, grilled chicken, red onion and hot peppers.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Hawaiian			</a:t>
            </a:r>
            <a:r>
              <a:rPr lang="en-CA" sz="1000" dirty="0">
                <a:latin typeface="Century Gothic" panose="020B0502020202020204" pitchFamily="34" charset="0"/>
              </a:rPr>
              <a:t>	</a:t>
            </a:r>
            <a:r>
              <a:rPr lang="en-CA" sz="1000" b="1" dirty="0">
                <a:latin typeface="Century Gothic" panose="020B0502020202020204" pitchFamily="34" charset="0"/>
              </a:rPr>
              <a:t>	</a:t>
            </a:r>
          </a:p>
          <a:p>
            <a:pPr defTabSz="403433">
              <a:defRPr/>
            </a:pPr>
            <a:r>
              <a:rPr lang="en-CA" sz="1000" dirty="0">
                <a:latin typeface="Century Gothic" panose="020B0502020202020204" pitchFamily="34" charset="0"/>
              </a:rPr>
              <a:t>Classic pizza sauce, mozzarella cheese, ham and pineapple.</a:t>
            </a:r>
          </a:p>
          <a:p>
            <a:pPr defTabSz="403433">
              <a:defRPr/>
            </a:pPr>
            <a:endParaRPr lang="en-CA" sz="1000" dirty="0">
              <a:latin typeface="Century Gothic" panose="020B0502020202020204" pitchFamily="34" charset="0"/>
            </a:endParaRPr>
          </a:p>
          <a:p>
            <a:pPr defTabSz="403433">
              <a:defRPr/>
            </a:pPr>
            <a:r>
              <a:rPr lang="en-CA" sz="1050" b="1" dirty="0">
                <a:latin typeface="Century Gothic" panose="020B0502020202020204" pitchFamily="34" charset="0"/>
              </a:rPr>
              <a:t>Meatless Cheeseburger Pizza</a:t>
            </a:r>
          </a:p>
          <a:p>
            <a:pPr defTabSz="403433">
              <a:defRPr/>
            </a:pPr>
            <a:r>
              <a:rPr lang="en-CA" sz="1000" dirty="0">
                <a:latin typeface="Century Gothic" panose="020B0502020202020204" pitchFamily="34" charset="0"/>
              </a:rPr>
              <a:t>Plant based ground beef with classic pizza sauce, Mozzarella &amp; Cheddar Cheese.</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E4A255F3-2E8B-491E-8D9C-07C1F3F29197}"/>
              </a:ext>
            </a:extLst>
          </p:cNvPr>
          <p:cNvSpPr>
            <a:spLocks noGrp="1"/>
          </p:cNvSpPr>
          <p:nvPr>
            <p:ph type="sldNum" sz="quarter" idx="12"/>
          </p:nvPr>
        </p:nvSpPr>
        <p:spPr/>
        <p:txBody>
          <a:bodyPr/>
          <a:lstStyle/>
          <a:p>
            <a:fld id="{8644C8C8-3A00-4EB1-BA18-D8674379D298}" type="slidenum">
              <a:rPr lang="en-US" smtClean="0"/>
              <a:t>8</a:t>
            </a:fld>
            <a:endParaRPr lang="en-US" dirty="0"/>
          </a:p>
        </p:txBody>
      </p:sp>
      <p:sp>
        <p:nvSpPr>
          <p:cNvPr id="11" name="TextBox 10">
            <a:extLst>
              <a:ext uri="{FF2B5EF4-FFF2-40B4-BE49-F238E27FC236}">
                <a16:creationId xmlns:a16="http://schemas.microsoft.com/office/drawing/2014/main" id="{CEE2B05E-3285-4984-9D8A-045154916711}"/>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9</a:t>
            </a:r>
          </a:p>
        </p:txBody>
      </p:sp>
    </p:spTree>
    <p:extLst>
      <p:ext uri="{BB962C8B-B14F-4D97-AF65-F5344CB8AC3E}">
        <p14:creationId xmlns:p14="http://schemas.microsoft.com/office/powerpoint/2010/main" val="3589595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CFF6C8-A008-4CBE-ADCD-58103B9FBFFE}"/>
              </a:ext>
            </a:extLst>
          </p:cNvPr>
          <p:cNvSpPr txBox="1"/>
          <p:nvPr/>
        </p:nvSpPr>
        <p:spPr>
          <a:xfrm>
            <a:off x="357321" y="1970976"/>
            <a:ext cx="2997741" cy="4893647"/>
          </a:xfrm>
          <a:prstGeom prst="rect">
            <a:avLst/>
          </a:prstGeom>
          <a:noFill/>
        </p:spPr>
        <p:txBody>
          <a:bodyPr wrap="square" rtlCol="0">
            <a:spAutoFit/>
          </a:bodyPr>
          <a:lstStyle/>
          <a:p>
            <a:pPr defTabSz="403433">
              <a:defRPr/>
            </a:pPr>
            <a:r>
              <a:rPr lang="en-CA" sz="1200" b="1" u="sng" dirty="0">
                <a:latin typeface="Century Gothic" panose="020B0502020202020204" pitchFamily="34" charset="0"/>
              </a:rPr>
              <a:t>Create your own BBQ</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Protein: </a:t>
            </a:r>
            <a:r>
              <a:rPr lang="en-CA" sz="1000" b="1" i="1" dirty="0">
                <a:latin typeface="Century Gothic" panose="020B0502020202020204" pitchFamily="34" charset="0"/>
              </a:rPr>
              <a:t>Includes ketchup, mustard, relish and mayo</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	Lean beef burger			</a:t>
            </a:r>
            <a:r>
              <a:rPr lang="en-CA" sz="1000" b="1" dirty="0">
                <a:latin typeface="Century Gothic" panose="020B0502020202020204" pitchFamily="34" charset="0"/>
              </a:rPr>
              <a:t>5.45</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House made Veggie Burger         </a:t>
            </a:r>
            <a:r>
              <a:rPr lang="en-CA" sz="1000" b="1" dirty="0">
                <a:latin typeface="Century Gothic" panose="020B0502020202020204" pitchFamily="34" charset="0"/>
              </a:rPr>
              <a:t>5.45</a:t>
            </a:r>
          </a:p>
          <a:p>
            <a:pPr defTabSz="403433">
              <a:defRPr/>
            </a:pPr>
            <a:r>
              <a:rPr lang="en-CA" sz="1000" dirty="0">
                <a:latin typeface="Century Gothic" panose="020B0502020202020204" pitchFamily="34" charset="0"/>
              </a:rPr>
              <a:t>◦          Hot dog		                       </a:t>
            </a:r>
            <a:r>
              <a:rPr lang="en-CA" sz="1000" b="1" dirty="0">
                <a:latin typeface="Century Gothic" panose="020B0502020202020204" pitchFamily="34" charset="0"/>
              </a:rPr>
              <a:t>3.95</a:t>
            </a:r>
          </a:p>
          <a:p>
            <a:pPr defTabSz="403433">
              <a:defRPr/>
            </a:pPr>
            <a:r>
              <a:rPr lang="en-CA" sz="1000" dirty="0">
                <a:latin typeface="Century Gothic" panose="020B0502020202020204" pitchFamily="34" charset="0"/>
              </a:rPr>
              <a:t>◦	Italian sausage			</a:t>
            </a:r>
            <a:r>
              <a:rPr lang="en-CA" sz="1000" b="1" dirty="0">
                <a:latin typeface="Century Gothic" panose="020B0502020202020204" pitchFamily="34" charset="0"/>
              </a:rPr>
              <a:t>5.15</a:t>
            </a:r>
          </a:p>
          <a:p>
            <a:pPr defTabSz="403433">
              <a:defRPr/>
            </a:pPr>
            <a:r>
              <a:rPr lang="en-CA" sz="1000" dirty="0">
                <a:latin typeface="Century Gothic" panose="020B0502020202020204" pitchFamily="34" charset="0"/>
              </a:rPr>
              <a:t>◦	Grilled chicken breast		</a:t>
            </a:r>
            <a:r>
              <a:rPr lang="en-CA" sz="1000" b="1" dirty="0">
                <a:latin typeface="Century Gothic" panose="020B0502020202020204" pitchFamily="34" charset="0"/>
              </a:rPr>
              <a:t>5.93</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Condiment upgrade		</a:t>
            </a:r>
            <a:r>
              <a:rPr lang="en-CA" sz="1000" dirty="0">
                <a:latin typeface="Century Gothic" panose="020B0502020202020204" pitchFamily="34" charset="0"/>
              </a:rPr>
              <a:t>	</a:t>
            </a:r>
            <a:r>
              <a:rPr lang="en-CA" sz="1000" b="1" dirty="0">
                <a:latin typeface="Century Gothic" panose="020B0502020202020204" pitchFamily="34" charset="0"/>
              </a:rPr>
              <a:t>3.20</a:t>
            </a:r>
          </a:p>
          <a:p>
            <a:pPr defTabSz="403433">
              <a:defRPr/>
            </a:pPr>
            <a:r>
              <a:rPr lang="en-CA" sz="1000" dirty="0">
                <a:latin typeface="Century Gothic" panose="020B0502020202020204" pitchFamily="34" charset="0"/>
              </a:rPr>
              <a:t>Includes sliced cheddar, lettuce, tomato, onion and pickle.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Complete the BBQ Experience	</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Classic salad	</a:t>
            </a:r>
            <a:r>
              <a:rPr lang="en-CA" sz="1000" dirty="0">
                <a:latin typeface="Century Gothic" panose="020B0502020202020204" pitchFamily="34" charset="0"/>
              </a:rPr>
              <a:t>		</a:t>
            </a:r>
            <a:r>
              <a:rPr lang="en-CA" sz="1000" b="1" dirty="0">
                <a:latin typeface="Century Gothic" panose="020B0502020202020204" pitchFamily="34" charset="0"/>
              </a:rPr>
              <a:t>5.45</a:t>
            </a:r>
          </a:p>
          <a:p>
            <a:pPr defTabSz="403433">
              <a:defRPr/>
            </a:pPr>
            <a:r>
              <a:rPr lang="en-CA" sz="1000" i="1" dirty="0">
                <a:latin typeface="Century Gothic" panose="020B0502020202020204" pitchFamily="34" charset="0"/>
              </a:rPr>
              <a:t>	garden or </a:t>
            </a:r>
            <a:r>
              <a:rPr lang="en-CA" sz="1000" i="1" dirty="0" err="1">
                <a:latin typeface="Century Gothic" panose="020B0502020202020204" pitchFamily="34" charset="0"/>
              </a:rPr>
              <a:t>caesar</a:t>
            </a:r>
            <a:r>
              <a:rPr lang="en-CA" sz="1000" i="1" dirty="0">
                <a:latin typeface="Century Gothic" panose="020B0502020202020204" pitchFamily="34" charset="0"/>
              </a:rPr>
              <a:t> 	</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Artisan salad </a:t>
            </a:r>
            <a:r>
              <a:rPr lang="en-CA" sz="1000" dirty="0">
                <a:latin typeface="Century Gothic" panose="020B0502020202020204" pitchFamily="34" charset="0"/>
              </a:rPr>
              <a:t>			</a:t>
            </a:r>
            <a:r>
              <a:rPr lang="en-CA" sz="1000" b="1" dirty="0">
                <a:latin typeface="Century Gothic" panose="020B0502020202020204" pitchFamily="34" charset="0"/>
              </a:rPr>
              <a:t>6.40</a:t>
            </a:r>
          </a:p>
          <a:p>
            <a:pPr defTabSz="403433">
              <a:defRPr/>
            </a:pPr>
            <a:r>
              <a:rPr lang="en-CA" sz="1000" i="1" dirty="0">
                <a:latin typeface="Century Gothic" panose="020B0502020202020204" pitchFamily="34" charset="0"/>
              </a:rPr>
              <a:t>	</a:t>
            </a:r>
            <a:r>
              <a:rPr lang="en-CA" sz="1000" i="1" dirty="0" err="1">
                <a:latin typeface="Century Gothic" panose="020B0502020202020204" pitchFamily="34" charset="0"/>
              </a:rPr>
              <a:t>mykonos</a:t>
            </a:r>
            <a:r>
              <a:rPr lang="en-CA" sz="1000" i="1" dirty="0">
                <a:latin typeface="Century Gothic" panose="020B0502020202020204" pitchFamily="34" charset="0"/>
              </a:rPr>
              <a:t> </a:t>
            </a:r>
            <a:r>
              <a:rPr lang="en-CA" sz="1000" i="1" dirty="0" err="1">
                <a:latin typeface="Century Gothic" panose="020B0502020202020204" pitchFamily="34" charset="0"/>
              </a:rPr>
              <a:t>greek</a:t>
            </a:r>
            <a:r>
              <a:rPr lang="en-CA" sz="1000" i="1" dirty="0">
                <a:latin typeface="Century Gothic" panose="020B0502020202020204" pitchFamily="34" charset="0"/>
              </a:rPr>
              <a:t>, traditional spinach or 	kale strawberry</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Compound salad</a:t>
            </a:r>
            <a:r>
              <a:rPr lang="en-CA" sz="1000" dirty="0">
                <a:latin typeface="Century Gothic" panose="020B0502020202020204" pitchFamily="34" charset="0"/>
              </a:rPr>
              <a:t>			</a:t>
            </a:r>
            <a:r>
              <a:rPr lang="en-CA" sz="1000" b="1" dirty="0">
                <a:latin typeface="Century Gothic" panose="020B0502020202020204" pitchFamily="34" charset="0"/>
              </a:rPr>
              <a:t>4.29</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classic potato and egg salad, 	vegetable pasta salad or creamy 	coleslaw</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Gourmet cookie- 2 oz </a:t>
            </a:r>
            <a:r>
              <a:rPr lang="en-CA" sz="1000" b="1" i="1" dirty="0">
                <a:latin typeface="Century Gothic" panose="020B0502020202020204" pitchFamily="34" charset="0"/>
              </a:rPr>
              <a:t> 		1.99</a:t>
            </a:r>
          </a:p>
          <a:p>
            <a:pPr defTabSz="403433">
              <a:defRPr/>
            </a:pPr>
            <a:r>
              <a:rPr lang="en-CA" sz="1000" b="1" i="1" dirty="0">
                <a:latin typeface="Century Gothic" panose="020B0502020202020204" pitchFamily="34" charset="0"/>
              </a:rPr>
              <a:t>◦	</a:t>
            </a:r>
            <a:r>
              <a:rPr lang="en-CA" sz="1000" b="1" dirty="0">
                <a:latin typeface="Century Gothic" panose="020B0502020202020204" pitchFamily="34" charset="0"/>
              </a:rPr>
              <a:t>Jumbo cookie- 4oz			3.65</a:t>
            </a:r>
          </a:p>
          <a:p>
            <a:pPr defTabSz="403433">
              <a:defRPr/>
            </a:pPr>
            <a:r>
              <a:rPr lang="en-CA" sz="1000" b="1" i="1" dirty="0">
                <a:latin typeface="Century Gothic" panose="020B0502020202020204" pitchFamily="34" charset="0"/>
              </a:rPr>
              <a:t>◦	</a:t>
            </a:r>
            <a:r>
              <a:rPr lang="en-CA" sz="1000" b="1" dirty="0">
                <a:latin typeface="Century Gothic" panose="020B0502020202020204" pitchFamily="34" charset="0"/>
              </a:rPr>
              <a:t>Sliced watermelon</a:t>
            </a:r>
            <a:r>
              <a:rPr lang="en-CA" sz="1000" dirty="0">
                <a:latin typeface="Century Gothic" panose="020B0502020202020204" pitchFamily="34" charset="0"/>
              </a:rPr>
              <a:t>			</a:t>
            </a:r>
            <a:r>
              <a:rPr lang="en-CA" sz="1000" b="1" dirty="0">
                <a:latin typeface="Century Gothic" panose="020B0502020202020204" pitchFamily="34" charset="0"/>
              </a:rPr>
              <a:t>4.29</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pic>
        <p:nvPicPr>
          <p:cNvPr id="7" name="Picture 6">
            <a:extLst>
              <a:ext uri="{FF2B5EF4-FFF2-40B4-BE49-F238E27FC236}">
                <a16:creationId xmlns:a16="http://schemas.microsoft.com/office/drawing/2014/main" id="{9B104BBA-D8AA-44A7-B3BD-EECD52BE4758}"/>
              </a:ext>
            </a:extLst>
          </p:cNvPr>
          <p:cNvPicPr>
            <a:picLocks noChangeAspect="1"/>
          </p:cNvPicPr>
          <p:nvPr/>
        </p:nvPicPr>
        <p:blipFill>
          <a:blip r:embed="rId3"/>
          <a:stretch>
            <a:fillRect/>
          </a:stretch>
        </p:blipFill>
        <p:spPr>
          <a:xfrm>
            <a:off x="5791200" y="770647"/>
            <a:ext cx="941615" cy="693822"/>
          </a:xfrm>
          <a:prstGeom prst="rect">
            <a:avLst/>
          </a:prstGeom>
        </p:spPr>
      </p:pic>
      <p:sp>
        <p:nvSpPr>
          <p:cNvPr id="9" name="TextBox 8">
            <a:extLst>
              <a:ext uri="{FF2B5EF4-FFF2-40B4-BE49-F238E27FC236}">
                <a16:creationId xmlns:a16="http://schemas.microsoft.com/office/drawing/2014/main" id="{48B5677F-6BC0-4AA3-A621-08432E310415}"/>
              </a:ext>
            </a:extLst>
          </p:cNvPr>
          <p:cNvSpPr txBox="1"/>
          <p:nvPr/>
        </p:nvSpPr>
        <p:spPr>
          <a:xfrm>
            <a:off x="266700" y="770647"/>
            <a:ext cx="6324600" cy="1200329"/>
          </a:xfrm>
          <a:prstGeom prst="rect">
            <a:avLst/>
          </a:prstGeom>
          <a:noFill/>
        </p:spPr>
        <p:txBody>
          <a:bodyPr wrap="square" rtlCol="0">
            <a:spAutoFit/>
          </a:bodyPr>
          <a:lstStyle/>
          <a:p>
            <a:pPr defTabSz="403433">
              <a:defRPr/>
            </a:pPr>
            <a:r>
              <a:rPr lang="en-US" b="1" dirty="0">
                <a:latin typeface="Century Gothic" panose="020B0502020202020204" pitchFamily="34" charset="0"/>
              </a:rPr>
              <a:t>Carved and Crafted Drop Off and Casual Dining</a:t>
            </a:r>
          </a:p>
          <a:p>
            <a:pPr lvl="0"/>
            <a:r>
              <a:rPr lang="en-US" sz="1000" dirty="0">
                <a:solidFill>
                  <a:prstClr val="black"/>
                </a:solidFill>
                <a:latin typeface="Century Gothic" panose="020B0502020202020204" pitchFamily="34" charset="0"/>
              </a:rPr>
              <a:t>***All choices are based per person.</a:t>
            </a:r>
          </a:p>
          <a:p>
            <a:pPr lvl="0"/>
            <a:r>
              <a:rPr lang="en-US" sz="1000" dirty="0">
                <a:solidFill>
                  <a:prstClr val="black"/>
                </a:solidFill>
                <a:latin typeface="Century Gothic" panose="020B0502020202020204" pitchFamily="34" charset="0"/>
              </a:rPr>
              <a:t>**All prices are based on a drop off service, contact the catering department if </a:t>
            </a:r>
          </a:p>
          <a:p>
            <a:pPr lvl="0"/>
            <a:r>
              <a:rPr lang="en-US" sz="1000" dirty="0">
                <a:solidFill>
                  <a:prstClr val="black"/>
                </a:solidFill>
                <a:latin typeface="Century Gothic" panose="020B0502020202020204" pitchFamily="34" charset="0"/>
              </a:rPr>
              <a:t>other services are required. </a:t>
            </a:r>
          </a:p>
          <a:p>
            <a:pPr defTabSz="403433">
              <a:defRPr/>
            </a:pPr>
            <a:endParaRPr lang="en-US" sz="2400" b="1" dirty="0">
              <a:latin typeface="Century Gothic" panose="020B0502020202020204" pitchFamily="34" charset="0"/>
            </a:endParaRPr>
          </a:p>
        </p:txBody>
      </p:sp>
      <p:sp>
        <p:nvSpPr>
          <p:cNvPr id="11" name="TextBox 10">
            <a:extLst>
              <a:ext uri="{FF2B5EF4-FFF2-40B4-BE49-F238E27FC236}">
                <a16:creationId xmlns:a16="http://schemas.microsoft.com/office/drawing/2014/main" id="{9458AD52-2D1C-4093-BB95-CBC4FACEE571}"/>
              </a:ext>
            </a:extLst>
          </p:cNvPr>
          <p:cNvSpPr txBox="1"/>
          <p:nvPr/>
        </p:nvSpPr>
        <p:spPr>
          <a:xfrm>
            <a:off x="3517359" y="1970976"/>
            <a:ext cx="3340641" cy="400110"/>
          </a:xfrm>
          <a:prstGeom prst="rect">
            <a:avLst/>
          </a:prstGeom>
          <a:noFill/>
        </p:spPr>
        <p:txBody>
          <a:bodyPr wrap="square" rtlCol="0">
            <a:spAutoFit/>
          </a:bodyPr>
          <a:lstStyle/>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BFAC0F5F-0FB3-47C0-BBB9-7091AB8B40A5}"/>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10</a:t>
            </a:r>
          </a:p>
        </p:txBody>
      </p:sp>
    </p:spTree>
    <p:extLst>
      <p:ext uri="{BB962C8B-B14F-4D97-AF65-F5344CB8AC3E}">
        <p14:creationId xmlns:p14="http://schemas.microsoft.com/office/powerpoint/2010/main" val="132226300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35646F79FC949ADD7BD4AC8DE1968" ma:contentTypeVersion="8" ma:contentTypeDescription="Create a new document." ma:contentTypeScope="" ma:versionID="9b9136ec57be1c5c75b159226d4cffb9">
  <xsd:schema xmlns:xsd="http://www.w3.org/2001/XMLSchema" xmlns:xs="http://www.w3.org/2001/XMLSchema" xmlns:p="http://schemas.microsoft.com/office/2006/metadata/properties" xmlns:ns3="e178352d-553a-4378-8cf3-a17868146c55" xmlns:ns4="bf912348-5960-49cd-bc12-3edfcdb01074" targetNamespace="http://schemas.microsoft.com/office/2006/metadata/properties" ma:root="true" ma:fieldsID="82af16f66b309a386b389185b943827e" ns3:_="" ns4:_="">
    <xsd:import namespace="e178352d-553a-4378-8cf3-a17868146c55"/>
    <xsd:import namespace="bf912348-5960-49cd-bc12-3edfcdb010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78352d-553a-4378-8cf3-a17868146c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912348-5960-49cd-bc12-3edfcdb010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13A5AD-9A09-4659-A4F9-685CD3AEF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78352d-553a-4378-8cf3-a17868146c55"/>
    <ds:schemaRef ds:uri="bf912348-5960-49cd-bc12-3edfcdb01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8F5F66-C588-4B15-9319-B7D1490A6295}">
  <ds:schemaRefs>
    <ds:schemaRef ds:uri="http://purl.org/dc/dcmitype/"/>
    <ds:schemaRef ds:uri="http://purl.org/dc/terms/"/>
    <ds:schemaRef ds:uri="http://schemas.microsoft.com/office/2006/documentManagement/types"/>
    <ds:schemaRef ds:uri="http://purl.org/dc/elements/1.1/"/>
    <ds:schemaRef ds:uri="e178352d-553a-4378-8cf3-a17868146c55"/>
    <ds:schemaRef ds:uri="http://schemas.openxmlformats.org/package/2006/metadata/core-properties"/>
    <ds:schemaRef ds:uri="http://www.w3.org/XML/1998/namespace"/>
    <ds:schemaRef ds:uri="http://schemas.microsoft.com/office/infopath/2007/PartnerControls"/>
    <ds:schemaRef ds:uri="bf912348-5960-49cd-bc12-3edfcdb01074"/>
    <ds:schemaRef ds:uri="http://schemas.microsoft.com/office/2006/metadata/properties"/>
  </ds:schemaRefs>
</ds:datastoreItem>
</file>

<file path=customXml/itemProps3.xml><?xml version="1.0" encoding="utf-8"?>
<ds:datastoreItem xmlns:ds="http://schemas.openxmlformats.org/officeDocument/2006/customXml" ds:itemID="{3DC120E8-2C67-4645-83AE-6D962B530E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30048</TotalTime>
  <Words>4521</Words>
  <Application>Microsoft Office PowerPoint</Application>
  <PresentationFormat>Letter Paper (8.5x11 in)</PresentationFormat>
  <Paragraphs>686</Paragraphs>
  <Slides>18</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Calibri Light</vt:lpstr>
      <vt:lpstr>Century Gothic</vt:lpstr>
      <vt:lpstr>HelveticaNeueLT Std Cn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Mckellar, Susy</dc:creator>
  <cp:lastModifiedBy>andrea.lamb23@outlook.com</cp:lastModifiedBy>
  <cp:revision>203</cp:revision>
  <cp:lastPrinted>2021-11-22T16:22:16Z</cp:lastPrinted>
  <dcterms:created xsi:type="dcterms:W3CDTF">2021-05-15T13:46:37Z</dcterms:created>
  <dcterms:modified xsi:type="dcterms:W3CDTF">2023-08-07T15:11:33Z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0x010100CCE35646F79FC949ADD7BD4AC8DE1968</vt:lpwstr>
  </property>
</Properties>
</file>